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2"/>
  </p:notesMasterIdLst>
  <p:handoutMasterIdLst>
    <p:handoutMasterId r:id="rId43"/>
  </p:handoutMasterIdLst>
  <p:sldIdLst>
    <p:sldId id="290" r:id="rId5"/>
    <p:sldId id="758" r:id="rId6"/>
    <p:sldId id="761" r:id="rId7"/>
    <p:sldId id="1129" r:id="rId8"/>
    <p:sldId id="1151" r:id="rId9"/>
    <p:sldId id="1164" r:id="rId10"/>
    <p:sldId id="757" r:id="rId11"/>
    <p:sldId id="1165" r:id="rId12"/>
    <p:sldId id="1152" r:id="rId13"/>
    <p:sldId id="679" r:id="rId14"/>
    <p:sldId id="1150" r:id="rId15"/>
    <p:sldId id="1153" r:id="rId16"/>
    <p:sldId id="1167" r:id="rId17"/>
    <p:sldId id="1168" r:id="rId18"/>
    <p:sldId id="1169" r:id="rId19"/>
    <p:sldId id="1170" r:id="rId20"/>
    <p:sldId id="1161" r:id="rId21"/>
    <p:sldId id="1172" r:id="rId22"/>
    <p:sldId id="1173" r:id="rId23"/>
    <p:sldId id="1174" r:id="rId24"/>
    <p:sldId id="1175" r:id="rId25"/>
    <p:sldId id="1176" r:id="rId26"/>
    <p:sldId id="1177" r:id="rId27"/>
    <p:sldId id="1178" r:id="rId28"/>
    <p:sldId id="1183" r:id="rId29"/>
    <p:sldId id="1184" r:id="rId30"/>
    <p:sldId id="1180" r:id="rId31"/>
    <p:sldId id="1181" r:id="rId32"/>
    <p:sldId id="1182" r:id="rId33"/>
    <p:sldId id="782" r:id="rId34"/>
    <p:sldId id="1179" r:id="rId35"/>
    <p:sldId id="686" r:id="rId36"/>
    <p:sldId id="695" r:id="rId37"/>
    <p:sldId id="696" r:id="rId38"/>
    <p:sldId id="753" r:id="rId39"/>
    <p:sldId id="764" r:id="rId40"/>
    <p:sldId id="1162" r:id="rId41"/>
  </p:sldIdLst>
  <p:sldSz cx="9144000" cy="6858000" type="screen4x3"/>
  <p:notesSz cx="6670675" cy="97774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531C3DC-4110-1F4B-80E3-877D428C06FD}" name="Matthias Blumenthal" initials="MB" userId="b0e5ab756d09aa5b"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enise Dilli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75E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Designformatvorlage 2 - Akz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Designformatvorlage 2 - Akz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unkle Formatvorlage 2 - Akzent 5/Akz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unkle Formatvorlage 2 - Akzent 3/Akz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unkle Formatvorlag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unkle Formatvorlag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unkle Formatvorlage 1 - Akz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unkle Formatvorlage 1 - Akz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unkle Formatvorlage 1 - Akz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unkle Formatvorlage 1 - Akz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ittlere Formatvorlage 4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2DE63D5-997A-4646-A377-4702673A728D}" styleName="Helle Formatvorlage 2 - Akz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44" autoAdjust="0"/>
    <p:restoredTop sz="72634" autoAdjust="0"/>
  </p:normalViewPr>
  <p:slideViewPr>
    <p:cSldViewPr>
      <p:cViewPr varScale="1">
        <p:scale>
          <a:sx n="118" d="100"/>
          <a:sy n="118" d="100"/>
        </p:scale>
        <p:origin x="1640" y="20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89" d="100"/>
          <a:sy n="89" d="100"/>
        </p:scale>
        <p:origin x="1838" y="8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46A5D23-F78E-F796-8984-4FC0BF08CA25}"/>
              </a:ext>
            </a:extLst>
          </p:cNvPr>
          <p:cNvSpPr>
            <a:spLocks noGrp="1"/>
          </p:cNvSpPr>
          <p:nvPr>
            <p:ph type="hdr" sz="quarter"/>
          </p:nvPr>
        </p:nvSpPr>
        <p:spPr>
          <a:xfrm>
            <a:off x="0" y="1"/>
            <a:ext cx="2889651" cy="490966"/>
          </a:xfrm>
          <a:prstGeom prst="rect">
            <a:avLst/>
          </a:prstGeom>
        </p:spPr>
        <p:txBody>
          <a:bodyPr vert="horz" lIns="90804" tIns="45400" rIns="90804" bIns="45400" rtlCol="0"/>
          <a:lstStyle>
            <a:lvl1pPr algn="l" eaLnBrk="1" fontAlgn="auto" hangingPunct="1">
              <a:spcBef>
                <a:spcPts val="0"/>
              </a:spcBef>
              <a:spcAft>
                <a:spcPts val="0"/>
              </a:spcAft>
              <a:defRPr sz="1200">
                <a:latin typeface="+mn-lt"/>
              </a:defRPr>
            </a:lvl1pPr>
          </a:lstStyle>
          <a:p>
            <a:pPr>
              <a:defRPr/>
            </a:pPr>
            <a:endParaRPr lang="de-CH"/>
          </a:p>
        </p:txBody>
      </p:sp>
      <p:sp>
        <p:nvSpPr>
          <p:cNvPr id="3" name="Datumsplatzhalter 2">
            <a:extLst>
              <a:ext uri="{FF2B5EF4-FFF2-40B4-BE49-F238E27FC236}">
                <a16:creationId xmlns:a16="http://schemas.microsoft.com/office/drawing/2014/main" id="{3ECF106E-A7AB-A0D0-6522-2C47783C7BC2}"/>
              </a:ext>
            </a:extLst>
          </p:cNvPr>
          <p:cNvSpPr>
            <a:spLocks noGrp="1"/>
          </p:cNvSpPr>
          <p:nvPr>
            <p:ph type="dt" sz="quarter" idx="1"/>
          </p:nvPr>
        </p:nvSpPr>
        <p:spPr>
          <a:xfrm>
            <a:off x="3778858" y="1"/>
            <a:ext cx="2890734" cy="490966"/>
          </a:xfrm>
          <a:prstGeom prst="rect">
            <a:avLst/>
          </a:prstGeom>
        </p:spPr>
        <p:txBody>
          <a:bodyPr vert="horz" lIns="90804" tIns="45400" rIns="90804" bIns="45400" rtlCol="0"/>
          <a:lstStyle>
            <a:lvl1pPr algn="r" eaLnBrk="1" fontAlgn="auto" hangingPunct="1">
              <a:spcBef>
                <a:spcPts val="0"/>
              </a:spcBef>
              <a:spcAft>
                <a:spcPts val="0"/>
              </a:spcAft>
              <a:defRPr sz="1200" smtClean="0">
                <a:latin typeface="+mn-lt"/>
              </a:defRPr>
            </a:lvl1pPr>
          </a:lstStyle>
          <a:p>
            <a:pPr>
              <a:defRPr/>
            </a:pPr>
            <a:fld id="{002692FD-C555-44A7-BD5B-7EBB5F53F660}" type="datetimeFigureOut">
              <a:rPr lang="de-CH"/>
              <a:pPr>
                <a:defRPr/>
              </a:pPr>
              <a:t>19.08.26</a:t>
            </a:fld>
            <a:endParaRPr lang="de-CH"/>
          </a:p>
        </p:txBody>
      </p:sp>
      <p:sp>
        <p:nvSpPr>
          <p:cNvPr id="4" name="Fußzeilenplatzhalter 3">
            <a:extLst>
              <a:ext uri="{FF2B5EF4-FFF2-40B4-BE49-F238E27FC236}">
                <a16:creationId xmlns:a16="http://schemas.microsoft.com/office/drawing/2014/main" id="{003A861E-896F-2A15-B5BC-EF27C1BAAEC8}"/>
              </a:ext>
            </a:extLst>
          </p:cNvPr>
          <p:cNvSpPr>
            <a:spLocks noGrp="1"/>
          </p:cNvSpPr>
          <p:nvPr>
            <p:ph type="ftr" sz="quarter" idx="2"/>
          </p:nvPr>
        </p:nvSpPr>
        <p:spPr>
          <a:xfrm>
            <a:off x="0" y="9286449"/>
            <a:ext cx="2889651" cy="490964"/>
          </a:xfrm>
          <a:prstGeom prst="rect">
            <a:avLst/>
          </a:prstGeom>
        </p:spPr>
        <p:txBody>
          <a:bodyPr vert="horz" lIns="90804" tIns="45400" rIns="90804" bIns="45400" rtlCol="0" anchor="b"/>
          <a:lstStyle>
            <a:lvl1pPr algn="l" eaLnBrk="1" fontAlgn="auto" hangingPunct="1">
              <a:spcBef>
                <a:spcPts val="0"/>
              </a:spcBef>
              <a:spcAft>
                <a:spcPts val="0"/>
              </a:spcAft>
              <a:defRPr sz="1200">
                <a:latin typeface="+mn-lt"/>
              </a:defRPr>
            </a:lvl1pPr>
          </a:lstStyle>
          <a:p>
            <a:pPr>
              <a:defRPr/>
            </a:pPr>
            <a:r>
              <a:rPr lang="de-CH"/>
              <a:t>Gemeinde Domleschg </a:t>
            </a:r>
          </a:p>
        </p:txBody>
      </p:sp>
      <p:sp>
        <p:nvSpPr>
          <p:cNvPr id="5" name="Foliennummernplatzhalter 4">
            <a:extLst>
              <a:ext uri="{FF2B5EF4-FFF2-40B4-BE49-F238E27FC236}">
                <a16:creationId xmlns:a16="http://schemas.microsoft.com/office/drawing/2014/main" id="{F8E580CC-B510-B5D4-4D15-5D075818F836}"/>
              </a:ext>
            </a:extLst>
          </p:cNvPr>
          <p:cNvSpPr>
            <a:spLocks noGrp="1"/>
          </p:cNvSpPr>
          <p:nvPr>
            <p:ph type="sldNum" sz="quarter" idx="3"/>
          </p:nvPr>
        </p:nvSpPr>
        <p:spPr>
          <a:xfrm>
            <a:off x="3778858" y="9286449"/>
            <a:ext cx="2890734" cy="490964"/>
          </a:xfrm>
          <a:prstGeom prst="rect">
            <a:avLst/>
          </a:prstGeom>
        </p:spPr>
        <p:txBody>
          <a:bodyPr vert="horz" lIns="90804" tIns="45400" rIns="90804" bIns="45400" rtlCol="0" anchor="b"/>
          <a:lstStyle>
            <a:lvl1pPr algn="r" eaLnBrk="1" fontAlgn="auto" hangingPunct="1">
              <a:spcBef>
                <a:spcPts val="0"/>
              </a:spcBef>
              <a:spcAft>
                <a:spcPts val="0"/>
              </a:spcAft>
              <a:defRPr sz="1200" smtClean="0">
                <a:latin typeface="+mn-lt"/>
              </a:defRPr>
            </a:lvl1pPr>
          </a:lstStyle>
          <a:p>
            <a:pPr>
              <a:defRPr/>
            </a:pPr>
            <a:fld id="{095014DA-F4AD-4263-8F23-1DD0E1CBE91B}" type="slidenum">
              <a:rPr lang="de-CH"/>
              <a:pPr>
                <a:defRPr/>
              </a:pPr>
              <a:t>‹Nr.›</a:t>
            </a:fld>
            <a:endParaRPr lang="de-CH"/>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9C9BCD2-1DCD-F4BA-5BAE-5A9BAB72F496}"/>
              </a:ext>
            </a:extLst>
          </p:cNvPr>
          <p:cNvSpPr>
            <a:spLocks noGrp="1"/>
          </p:cNvSpPr>
          <p:nvPr>
            <p:ph type="hdr" sz="quarter"/>
          </p:nvPr>
        </p:nvSpPr>
        <p:spPr>
          <a:xfrm>
            <a:off x="0" y="1"/>
            <a:ext cx="2890734" cy="488638"/>
          </a:xfrm>
          <a:prstGeom prst="rect">
            <a:avLst/>
          </a:prstGeom>
        </p:spPr>
        <p:txBody>
          <a:bodyPr vert="horz" lIns="90804" tIns="45400" rIns="90804" bIns="45400" rtlCol="0"/>
          <a:lstStyle>
            <a:lvl1pPr algn="l" eaLnBrk="1" fontAlgn="auto" hangingPunct="1">
              <a:spcBef>
                <a:spcPts val="0"/>
              </a:spcBef>
              <a:spcAft>
                <a:spcPts val="0"/>
              </a:spcAft>
              <a:defRPr sz="1200">
                <a:latin typeface="+mn-lt"/>
              </a:defRPr>
            </a:lvl1pPr>
          </a:lstStyle>
          <a:p>
            <a:pPr>
              <a:defRPr/>
            </a:pPr>
            <a:endParaRPr lang="de-CH"/>
          </a:p>
        </p:txBody>
      </p:sp>
      <p:sp>
        <p:nvSpPr>
          <p:cNvPr id="3" name="Datumsplatzhalter 2">
            <a:extLst>
              <a:ext uri="{FF2B5EF4-FFF2-40B4-BE49-F238E27FC236}">
                <a16:creationId xmlns:a16="http://schemas.microsoft.com/office/drawing/2014/main" id="{C1FE0B06-F763-2A37-7276-8B15B76B6BFD}"/>
              </a:ext>
            </a:extLst>
          </p:cNvPr>
          <p:cNvSpPr>
            <a:spLocks noGrp="1"/>
          </p:cNvSpPr>
          <p:nvPr>
            <p:ph type="dt" idx="1"/>
          </p:nvPr>
        </p:nvSpPr>
        <p:spPr>
          <a:xfrm>
            <a:off x="3778858" y="1"/>
            <a:ext cx="2890734" cy="488638"/>
          </a:xfrm>
          <a:prstGeom prst="rect">
            <a:avLst/>
          </a:prstGeom>
        </p:spPr>
        <p:txBody>
          <a:bodyPr vert="horz" lIns="90804" tIns="45400" rIns="90804" bIns="45400" rtlCol="0"/>
          <a:lstStyle>
            <a:lvl1pPr algn="r" eaLnBrk="1" fontAlgn="auto" hangingPunct="1">
              <a:spcBef>
                <a:spcPts val="0"/>
              </a:spcBef>
              <a:spcAft>
                <a:spcPts val="0"/>
              </a:spcAft>
              <a:defRPr sz="1200" smtClean="0">
                <a:latin typeface="+mn-lt"/>
              </a:defRPr>
            </a:lvl1pPr>
          </a:lstStyle>
          <a:p>
            <a:pPr>
              <a:defRPr/>
            </a:pPr>
            <a:fld id="{7E157BC5-67D2-43DC-BA49-C6A30727DD31}" type="datetimeFigureOut">
              <a:rPr lang="de-CH"/>
              <a:pPr>
                <a:defRPr/>
              </a:pPr>
              <a:t>19.08.26</a:t>
            </a:fld>
            <a:endParaRPr lang="de-CH"/>
          </a:p>
        </p:txBody>
      </p:sp>
      <p:sp>
        <p:nvSpPr>
          <p:cNvPr id="4" name="Folienbildplatzhalter 3">
            <a:extLst>
              <a:ext uri="{FF2B5EF4-FFF2-40B4-BE49-F238E27FC236}">
                <a16:creationId xmlns:a16="http://schemas.microsoft.com/office/drawing/2014/main" id="{F9A1292B-EF49-8A4C-94DF-C8016F261F56}"/>
              </a:ext>
            </a:extLst>
          </p:cNvPr>
          <p:cNvSpPr>
            <a:spLocks noGrp="1" noRot="1" noChangeAspect="1"/>
          </p:cNvSpPr>
          <p:nvPr>
            <p:ph type="sldImg" idx="2"/>
          </p:nvPr>
        </p:nvSpPr>
        <p:spPr>
          <a:xfrm>
            <a:off x="890588" y="733425"/>
            <a:ext cx="4889500" cy="3668713"/>
          </a:xfrm>
          <a:prstGeom prst="rect">
            <a:avLst/>
          </a:prstGeom>
          <a:noFill/>
          <a:ln w="12700">
            <a:solidFill>
              <a:prstClr val="black"/>
            </a:solidFill>
          </a:ln>
        </p:spPr>
        <p:txBody>
          <a:bodyPr vert="horz" lIns="90804" tIns="45400" rIns="90804" bIns="45400" rtlCol="0" anchor="ctr"/>
          <a:lstStyle/>
          <a:p>
            <a:pPr lvl="0"/>
            <a:endParaRPr lang="de-CH" noProof="0"/>
          </a:p>
        </p:txBody>
      </p:sp>
      <p:sp>
        <p:nvSpPr>
          <p:cNvPr id="5" name="Notizenplatzhalter 4">
            <a:extLst>
              <a:ext uri="{FF2B5EF4-FFF2-40B4-BE49-F238E27FC236}">
                <a16:creationId xmlns:a16="http://schemas.microsoft.com/office/drawing/2014/main" id="{BFF93A98-F683-F5B8-204A-5D2B0BF33896}"/>
              </a:ext>
            </a:extLst>
          </p:cNvPr>
          <p:cNvSpPr>
            <a:spLocks noGrp="1"/>
          </p:cNvSpPr>
          <p:nvPr>
            <p:ph type="body" sz="quarter" idx="3"/>
          </p:nvPr>
        </p:nvSpPr>
        <p:spPr>
          <a:xfrm>
            <a:off x="667176" y="4644388"/>
            <a:ext cx="5336323" cy="4400069"/>
          </a:xfrm>
          <a:prstGeom prst="rect">
            <a:avLst/>
          </a:prstGeom>
        </p:spPr>
        <p:txBody>
          <a:bodyPr vert="horz" lIns="90804" tIns="45400" rIns="90804" bIns="4540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6" name="Fußzeilenplatzhalter 5">
            <a:extLst>
              <a:ext uri="{FF2B5EF4-FFF2-40B4-BE49-F238E27FC236}">
                <a16:creationId xmlns:a16="http://schemas.microsoft.com/office/drawing/2014/main" id="{1CA31C58-04D6-D9B7-1B60-6CA12C71C15C}"/>
              </a:ext>
            </a:extLst>
          </p:cNvPr>
          <p:cNvSpPr>
            <a:spLocks noGrp="1"/>
          </p:cNvSpPr>
          <p:nvPr>
            <p:ph type="ftr" sz="quarter" idx="4"/>
          </p:nvPr>
        </p:nvSpPr>
        <p:spPr>
          <a:xfrm>
            <a:off x="0" y="9286450"/>
            <a:ext cx="2890734" cy="488638"/>
          </a:xfrm>
          <a:prstGeom prst="rect">
            <a:avLst/>
          </a:prstGeom>
        </p:spPr>
        <p:txBody>
          <a:bodyPr vert="horz" lIns="90804" tIns="45400" rIns="90804" bIns="45400" rtlCol="0" anchor="b"/>
          <a:lstStyle>
            <a:lvl1pPr algn="l" eaLnBrk="1" fontAlgn="auto" hangingPunct="1">
              <a:spcBef>
                <a:spcPts val="0"/>
              </a:spcBef>
              <a:spcAft>
                <a:spcPts val="0"/>
              </a:spcAft>
              <a:defRPr sz="1200">
                <a:latin typeface="+mn-lt"/>
              </a:defRPr>
            </a:lvl1pPr>
          </a:lstStyle>
          <a:p>
            <a:pPr>
              <a:defRPr/>
            </a:pPr>
            <a:r>
              <a:rPr lang="de-CH"/>
              <a:t>Gemeinde Domleschg </a:t>
            </a:r>
          </a:p>
        </p:txBody>
      </p:sp>
      <p:sp>
        <p:nvSpPr>
          <p:cNvPr id="7" name="Foliennummernplatzhalter 6">
            <a:extLst>
              <a:ext uri="{FF2B5EF4-FFF2-40B4-BE49-F238E27FC236}">
                <a16:creationId xmlns:a16="http://schemas.microsoft.com/office/drawing/2014/main" id="{EDEC18EC-89BC-2DF5-59AF-A38A72C098E1}"/>
              </a:ext>
            </a:extLst>
          </p:cNvPr>
          <p:cNvSpPr>
            <a:spLocks noGrp="1"/>
          </p:cNvSpPr>
          <p:nvPr>
            <p:ph type="sldNum" sz="quarter" idx="5"/>
          </p:nvPr>
        </p:nvSpPr>
        <p:spPr>
          <a:xfrm>
            <a:off x="3778858" y="9286450"/>
            <a:ext cx="2890734" cy="488638"/>
          </a:xfrm>
          <a:prstGeom prst="rect">
            <a:avLst/>
          </a:prstGeom>
        </p:spPr>
        <p:txBody>
          <a:bodyPr vert="horz" lIns="90804" tIns="45400" rIns="90804" bIns="45400" rtlCol="0" anchor="b"/>
          <a:lstStyle>
            <a:lvl1pPr algn="r" eaLnBrk="1" fontAlgn="auto" hangingPunct="1">
              <a:spcBef>
                <a:spcPts val="0"/>
              </a:spcBef>
              <a:spcAft>
                <a:spcPts val="0"/>
              </a:spcAft>
              <a:defRPr sz="1200" smtClean="0">
                <a:latin typeface="+mn-lt"/>
              </a:defRPr>
            </a:lvl1pPr>
          </a:lstStyle>
          <a:p>
            <a:pPr>
              <a:defRPr/>
            </a:pPr>
            <a:fld id="{D2FF151E-73A7-4117-B142-CD7B2AFA6C94}" type="slidenum">
              <a:rPr lang="de-CH"/>
              <a:pPr>
                <a:defRPr/>
              </a:pPr>
              <a:t>‹Nr.›</a:t>
            </a:fld>
            <a:endParaRPr lang="de-CH"/>
          </a:p>
        </p:txBody>
      </p:sp>
    </p:spTree>
  </p:cSld>
  <p:clrMap bg1="lt1" tx1="dk1" bg2="lt2" tx2="dk2" accent1="accent1" accent2="accent2" accent3="accent3" accent4="accent4" accent5="accent5" accent6="accent6" hlink="hlink" folHlink="folHlink"/>
  <p:hf hd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Folienbildplatzhalter 1">
            <a:extLst>
              <a:ext uri="{FF2B5EF4-FFF2-40B4-BE49-F238E27FC236}">
                <a16:creationId xmlns:a16="http://schemas.microsoft.com/office/drawing/2014/main" id="{E75E4397-6C27-4079-00B2-3BF8920079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0" name="Notizenplatzhalter 2">
            <a:extLst>
              <a:ext uri="{FF2B5EF4-FFF2-40B4-BE49-F238E27FC236}">
                <a16:creationId xmlns:a16="http://schemas.microsoft.com/office/drawing/2014/main" id="{D535EDB4-35B2-34BE-F233-530CAB7493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7171" name="Foliennummernplatzhalter 3">
            <a:extLst>
              <a:ext uri="{FF2B5EF4-FFF2-40B4-BE49-F238E27FC236}">
                <a16:creationId xmlns:a16="http://schemas.microsoft.com/office/drawing/2014/main" id="{3CE4764F-939E-708E-E664-F845B558774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C3522D5-EE2F-4AC3-AC07-A6F63803C44D}" type="slidenum">
              <a:rPr lang="de-CH" altLang="de-DE"/>
              <a:pPr fontAlgn="base">
                <a:spcBef>
                  <a:spcPct val="0"/>
                </a:spcBef>
                <a:spcAft>
                  <a:spcPct val="0"/>
                </a:spcAft>
              </a:pPr>
              <a:t>1</a:t>
            </a:fld>
            <a:endParaRPr lang="de-CH" altLang="de-DE"/>
          </a:p>
        </p:txBody>
      </p:sp>
      <p:sp>
        <p:nvSpPr>
          <p:cNvPr id="7172" name="Fußzeilenplatzhalter 4">
            <a:extLst>
              <a:ext uri="{FF2B5EF4-FFF2-40B4-BE49-F238E27FC236}">
                <a16:creationId xmlns:a16="http://schemas.microsoft.com/office/drawing/2014/main" id="{32091681-356A-8D16-89B2-DE27A296BEDB}"/>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56DAA-F0F3-E91F-2592-F2E26EA08C60}"/>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FC4D9643-AF66-ABB8-E54B-9437921A0D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7E587E50-3BDE-78EA-FE3E-F57048D920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2B404089-882E-4329-D2CA-C75A050372F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11</a:t>
            </a:fld>
            <a:endParaRPr lang="de-CH" altLang="de-DE"/>
          </a:p>
        </p:txBody>
      </p:sp>
      <p:sp>
        <p:nvSpPr>
          <p:cNvPr id="9220" name="Fußzeilenplatzhalter 4">
            <a:extLst>
              <a:ext uri="{FF2B5EF4-FFF2-40B4-BE49-F238E27FC236}">
                <a16:creationId xmlns:a16="http://schemas.microsoft.com/office/drawing/2014/main" id="{279E5B9A-3129-75C0-B918-56B81E8D13E8}"/>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12016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F9F95-3929-38FB-5333-A3AF839FD91B}"/>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35844DD4-907B-3AAB-21C9-C6FE29AAE37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31F40834-8471-2728-2CAF-705A0C2C04B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16D50F59-3EF1-3A01-D088-DD10BEDBF8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12</a:t>
            </a:fld>
            <a:endParaRPr lang="de-CH" altLang="de-DE"/>
          </a:p>
        </p:txBody>
      </p:sp>
      <p:sp>
        <p:nvSpPr>
          <p:cNvPr id="9220" name="Fußzeilenplatzhalter 4">
            <a:extLst>
              <a:ext uri="{FF2B5EF4-FFF2-40B4-BE49-F238E27FC236}">
                <a16:creationId xmlns:a16="http://schemas.microsoft.com/office/drawing/2014/main" id="{0C18E2CC-5DEE-E110-BA2D-18AECBCEB391}"/>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3389383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912BF-B01C-ECF1-87D0-75F15C346F2D}"/>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395BD93F-A69D-8445-FF9A-76DBB16BB27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C7AF02BA-0335-5E04-AE95-C6A4CBB0159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2607A4D9-B295-1AEF-3570-95865391962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13</a:t>
            </a:fld>
            <a:endParaRPr lang="de-CH" altLang="de-DE"/>
          </a:p>
        </p:txBody>
      </p:sp>
      <p:sp>
        <p:nvSpPr>
          <p:cNvPr id="9220" name="Fußzeilenplatzhalter 4">
            <a:extLst>
              <a:ext uri="{FF2B5EF4-FFF2-40B4-BE49-F238E27FC236}">
                <a16:creationId xmlns:a16="http://schemas.microsoft.com/office/drawing/2014/main" id="{B10957A4-CF63-26B4-6D8B-A2268C70FD9C}"/>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2082223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4F66C-EF64-65B7-24C7-5812CD9B64E7}"/>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946F2C90-F7D0-97DA-E3E9-517F76CDA02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E268EF2D-321C-C772-6D58-28396815118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439B1CCE-08D4-819E-0170-FC2DBEC5EDD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14</a:t>
            </a:fld>
            <a:endParaRPr lang="de-CH" altLang="de-DE"/>
          </a:p>
        </p:txBody>
      </p:sp>
      <p:sp>
        <p:nvSpPr>
          <p:cNvPr id="9220" name="Fußzeilenplatzhalter 4">
            <a:extLst>
              <a:ext uri="{FF2B5EF4-FFF2-40B4-BE49-F238E27FC236}">
                <a16:creationId xmlns:a16="http://schemas.microsoft.com/office/drawing/2014/main" id="{FA74ACA6-25CB-4468-8AD4-E196E2B02F2B}"/>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1593568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5551C-9E45-6842-03B8-2ACD99F6D143}"/>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1B2E0AFD-2FFA-6A8D-752E-E1BF9E7836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8B7EA0F2-1CC1-F94C-3D8B-0B46E98F51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685B7450-43CE-8C36-3FE8-B086D90BD8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15</a:t>
            </a:fld>
            <a:endParaRPr lang="de-CH" altLang="de-DE"/>
          </a:p>
        </p:txBody>
      </p:sp>
      <p:sp>
        <p:nvSpPr>
          <p:cNvPr id="9220" name="Fußzeilenplatzhalter 4">
            <a:extLst>
              <a:ext uri="{FF2B5EF4-FFF2-40B4-BE49-F238E27FC236}">
                <a16:creationId xmlns:a16="http://schemas.microsoft.com/office/drawing/2014/main" id="{DB72C01E-CF00-946B-C01C-66CDB4F5A00C}"/>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237430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5D267-282F-8ABF-7345-85CF2C8A2B88}"/>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B054E3E3-7458-36D5-8640-7145BC9FA46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53250DED-1A80-2E32-2730-A641A2C033B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78D275D6-BC19-38F4-9470-F49E25CDE7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16</a:t>
            </a:fld>
            <a:endParaRPr lang="de-CH" altLang="de-DE"/>
          </a:p>
        </p:txBody>
      </p:sp>
      <p:sp>
        <p:nvSpPr>
          <p:cNvPr id="9220" name="Fußzeilenplatzhalter 4">
            <a:extLst>
              <a:ext uri="{FF2B5EF4-FFF2-40B4-BE49-F238E27FC236}">
                <a16:creationId xmlns:a16="http://schemas.microsoft.com/office/drawing/2014/main" id="{80896525-0F0D-E816-7718-8AC5EA53DB43}"/>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4096092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0C81E-2855-5400-0A4E-0DFF8DF2BF2B}"/>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5CF3DAF5-6E68-02F0-37FC-F5C08F67A7E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50AFC2A6-A545-F00A-246C-B095B966C89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2533730D-F594-3206-1050-3CFE154638E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17</a:t>
            </a:fld>
            <a:endParaRPr lang="de-CH" altLang="de-DE"/>
          </a:p>
        </p:txBody>
      </p:sp>
      <p:sp>
        <p:nvSpPr>
          <p:cNvPr id="9220" name="Fußzeilenplatzhalter 4">
            <a:extLst>
              <a:ext uri="{FF2B5EF4-FFF2-40B4-BE49-F238E27FC236}">
                <a16:creationId xmlns:a16="http://schemas.microsoft.com/office/drawing/2014/main" id="{D2973782-9F48-0C6A-A420-38D993924443}"/>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30744657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74A2B-15AD-C150-0A5A-F867ACD60AC8}"/>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CEE65E37-FBD2-EDA0-7FD8-81A0D736036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5A6C085C-6162-A27E-AF7B-C902D3D2321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84C27F54-99A4-A9B4-9EC6-C47FE146A33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18</a:t>
            </a:fld>
            <a:endParaRPr lang="de-CH" altLang="de-DE"/>
          </a:p>
        </p:txBody>
      </p:sp>
      <p:sp>
        <p:nvSpPr>
          <p:cNvPr id="9220" name="Fußzeilenplatzhalter 4">
            <a:extLst>
              <a:ext uri="{FF2B5EF4-FFF2-40B4-BE49-F238E27FC236}">
                <a16:creationId xmlns:a16="http://schemas.microsoft.com/office/drawing/2014/main" id="{F1E77C7B-F016-A3E9-68ED-CF4F2A9CCF46}"/>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597502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DF092-FF94-7DAA-91DB-5E1C5FD86E0B}"/>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EAC683B4-7A54-93CC-1B36-46D67A32612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02B55F99-A012-7DD4-66A8-4EF56CD17D3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48A07AAD-9BD6-9822-11F8-96E56C43453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19</a:t>
            </a:fld>
            <a:endParaRPr lang="de-CH" altLang="de-DE"/>
          </a:p>
        </p:txBody>
      </p:sp>
      <p:sp>
        <p:nvSpPr>
          <p:cNvPr id="9220" name="Fußzeilenplatzhalter 4">
            <a:extLst>
              <a:ext uri="{FF2B5EF4-FFF2-40B4-BE49-F238E27FC236}">
                <a16:creationId xmlns:a16="http://schemas.microsoft.com/office/drawing/2014/main" id="{EBDA2B30-1559-44B9-F3E3-439F1E9F2C82}"/>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1314011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0BFCE-507E-3FBC-8D20-41C8A92A1887}"/>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2D4019A3-4FF2-0A8D-1C37-C186B01C9F3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F4E6472F-DCB2-3355-3667-A27AB4BFB03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CE6F0F71-0313-20E8-CF58-396D4FFECA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20</a:t>
            </a:fld>
            <a:endParaRPr lang="de-CH" altLang="de-DE"/>
          </a:p>
        </p:txBody>
      </p:sp>
      <p:sp>
        <p:nvSpPr>
          <p:cNvPr id="9220" name="Fußzeilenplatzhalter 4">
            <a:extLst>
              <a:ext uri="{FF2B5EF4-FFF2-40B4-BE49-F238E27FC236}">
                <a16:creationId xmlns:a16="http://schemas.microsoft.com/office/drawing/2014/main" id="{22F9DC5A-B561-B3AA-D9F1-D3ACBBABE22B}"/>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2335013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24DC8AAD-42B0-CF50-E723-BD3E4AB5084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DBD1AC61-95F7-D80F-A185-AE6197251B5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ABF0ECB8-4A9F-5E3E-9C9C-16640BA0C71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2</a:t>
            </a:fld>
            <a:endParaRPr lang="de-CH" altLang="de-DE"/>
          </a:p>
        </p:txBody>
      </p:sp>
      <p:sp>
        <p:nvSpPr>
          <p:cNvPr id="9220" name="Fußzeilenplatzhalter 4">
            <a:extLst>
              <a:ext uri="{FF2B5EF4-FFF2-40B4-BE49-F238E27FC236}">
                <a16:creationId xmlns:a16="http://schemas.microsoft.com/office/drawing/2014/main" id="{AFD95942-F32C-DBB1-82AE-580CBEB2AAA2}"/>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2E476-8BA7-A973-AE7F-7D503911BE31}"/>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B6E12220-9C21-70CF-68AB-653C1D144CF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1B5E0AF3-C5F9-E3F4-C40C-A072BD179A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F7242671-F77D-644C-BB3B-1C45B8325F8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21</a:t>
            </a:fld>
            <a:endParaRPr lang="de-CH" altLang="de-DE"/>
          </a:p>
        </p:txBody>
      </p:sp>
      <p:sp>
        <p:nvSpPr>
          <p:cNvPr id="9220" name="Fußzeilenplatzhalter 4">
            <a:extLst>
              <a:ext uri="{FF2B5EF4-FFF2-40B4-BE49-F238E27FC236}">
                <a16:creationId xmlns:a16="http://schemas.microsoft.com/office/drawing/2014/main" id="{20522D74-38A4-C98E-6270-B4E505EBCE9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3664158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10DC5-5AA0-B34C-C00F-90DEF9005C47}"/>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9BDC7171-911E-0297-96AC-027AAC0AB78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964AF4CA-FE41-AA00-FDED-A42D79408E6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365297CA-4801-5338-4C00-2C1A2E8122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22</a:t>
            </a:fld>
            <a:endParaRPr lang="de-CH" altLang="de-DE"/>
          </a:p>
        </p:txBody>
      </p:sp>
      <p:sp>
        <p:nvSpPr>
          <p:cNvPr id="9220" name="Fußzeilenplatzhalter 4">
            <a:extLst>
              <a:ext uri="{FF2B5EF4-FFF2-40B4-BE49-F238E27FC236}">
                <a16:creationId xmlns:a16="http://schemas.microsoft.com/office/drawing/2014/main" id="{ADCC9958-841B-221C-CE74-028F7738FA50}"/>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13626298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9B79C-79C9-1A0C-E0B3-0F7EA6052EBF}"/>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65A98E3D-551D-2301-A7FC-BBFB363310B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95A0DD0B-EAD4-0FDE-3ACE-A6B6AD05E72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9C25A84B-E827-7BC3-39E7-B1E0148EB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23</a:t>
            </a:fld>
            <a:endParaRPr lang="de-CH" altLang="de-DE"/>
          </a:p>
        </p:txBody>
      </p:sp>
      <p:sp>
        <p:nvSpPr>
          <p:cNvPr id="9220" name="Fußzeilenplatzhalter 4">
            <a:extLst>
              <a:ext uri="{FF2B5EF4-FFF2-40B4-BE49-F238E27FC236}">
                <a16:creationId xmlns:a16="http://schemas.microsoft.com/office/drawing/2014/main" id="{BF49B417-634B-4ADA-740D-B3B4A62104F0}"/>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42939191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FE66D-E3FE-F70F-A910-375E89571646}"/>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A7DAD5AA-F6AA-5F44-CBE7-8E9C58CF88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E551E095-C5A7-C746-BE2F-124E779340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53279721-0876-9D65-1E63-F16D9AFFB37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24</a:t>
            </a:fld>
            <a:endParaRPr lang="de-CH" altLang="de-DE"/>
          </a:p>
        </p:txBody>
      </p:sp>
      <p:sp>
        <p:nvSpPr>
          <p:cNvPr id="9220" name="Fußzeilenplatzhalter 4">
            <a:extLst>
              <a:ext uri="{FF2B5EF4-FFF2-40B4-BE49-F238E27FC236}">
                <a16:creationId xmlns:a16="http://schemas.microsoft.com/office/drawing/2014/main" id="{03ADA1D7-EACB-3A4E-7D43-86ADA826C3D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2026027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BAAB3-8FE3-E481-2E5E-9FBB3D56831F}"/>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799D284D-2F46-A8E3-3CB7-E3BE7989C24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C47133F5-C239-115C-6645-0DF2ACEA03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D851E6CE-7A64-73F9-8174-F5C14D18E91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25</a:t>
            </a:fld>
            <a:endParaRPr lang="de-CH" altLang="de-DE"/>
          </a:p>
        </p:txBody>
      </p:sp>
      <p:sp>
        <p:nvSpPr>
          <p:cNvPr id="9220" name="Fußzeilenplatzhalter 4">
            <a:extLst>
              <a:ext uri="{FF2B5EF4-FFF2-40B4-BE49-F238E27FC236}">
                <a16:creationId xmlns:a16="http://schemas.microsoft.com/office/drawing/2014/main" id="{4987A4EC-8390-6F88-FB5A-1B21F70D046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21103529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4BD8A-BD4E-6348-9E52-69671047DD9A}"/>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12339F42-F9E8-E948-732C-9199FAA9FC2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9C610606-6149-FF06-9CA7-D83644AE0D6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2B601F19-8D7E-3A65-5CCC-46A8B65584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27</a:t>
            </a:fld>
            <a:endParaRPr lang="de-CH" altLang="de-DE"/>
          </a:p>
        </p:txBody>
      </p:sp>
      <p:sp>
        <p:nvSpPr>
          <p:cNvPr id="9220" name="Fußzeilenplatzhalter 4">
            <a:extLst>
              <a:ext uri="{FF2B5EF4-FFF2-40B4-BE49-F238E27FC236}">
                <a16:creationId xmlns:a16="http://schemas.microsoft.com/office/drawing/2014/main" id="{9EA5956E-7FB0-0E9D-919E-30672558193F}"/>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12176888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6B03B-31EF-76D8-0D91-43A004E6E5B6}"/>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ECF9D63A-B648-F16B-A312-F84A5CC629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152F1A5C-20DF-14FE-2779-5BC3D90C774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71C3E565-4AE5-4F78-B83E-94474195A1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28</a:t>
            </a:fld>
            <a:endParaRPr lang="de-CH" altLang="de-DE"/>
          </a:p>
        </p:txBody>
      </p:sp>
      <p:sp>
        <p:nvSpPr>
          <p:cNvPr id="9220" name="Fußzeilenplatzhalter 4">
            <a:extLst>
              <a:ext uri="{FF2B5EF4-FFF2-40B4-BE49-F238E27FC236}">
                <a16:creationId xmlns:a16="http://schemas.microsoft.com/office/drawing/2014/main" id="{E5E49DB0-8F01-4109-4E98-8BDDCA6F83B5}"/>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12055437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6C18F-4B9D-E377-2711-F5B74EF64A56}"/>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CC1705F7-1A3E-8BAE-ECA7-EE472269D3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C0B7FC38-11B3-C5BA-524F-5DA7A729B7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B92FCAD9-3C2B-2D89-07BB-261C2EA7A74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29</a:t>
            </a:fld>
            <a:endParaRPr lang="de-CH" altLang="de-DE"/>
          </a:p>
        </p:txBody>
      </p:sp>
      <p:sp>
        <p:nvSpPr>
          <p:cNvPr id="9220" name="Fußzeilenplatzhalter 4">
            <a:extLst>
              <a:ext uri="{FF2B5EF4-FFF2-40B4-BE49-F238E27FC236}">
                <a16:creationId xmlns:a16="http://schemas.microsoft.com/office/drawing/2014/main" id="{CA36ACCA-E9DC-547E-A91C-A91880298037}"/>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11386978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Folienbildplatzhalter 1">
            <a:extLst>
              <a:ext uri="{FF2B5EF4-FFF2-40B4-BE49-F238E27FC236}">
                <a16:creationId xmlns:a16="http://schemas.microsoft.com/office/drawing/2014/main" id="{AFC01C3B-B7AE-1215-2F43-C8CCFB08AB0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6" name="Notizenplatzhalter 2">
            <a:extLst>
              <a:ext uri="{FF2B5EF4-FFF2-40B4-BE49-F238E27FC236}">
                <a16:creationId xmlns:a16="http://schemas.microsoft.com/office/drawing/2014/main" id="{30B82594-EE2A-3AF3-1FB1-5CDFE77AF4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a:p>
        </p:txBody>
      </p:sp>
      <p:sp>
        <p:nvSpPr>
          <p:cNvPr id="52227" name="Foliennummernplatzhalter 3">
            <a:extLst>
              <a:ext uri="{FF2B5EF4-FFF2-40B4-BE49-F238E27FC236}">
                <a16:creationId xmlns:a16="http://schemas.microsoft.com/office/drawing/2014/main" id="{DD68C611-4283-38FC-9238-A258716096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99D57FE-D140-41A3-9072-15C0F7EBB818}" type="slidenum">
              <a:rPr lang="de-CH" altLang="de-DE"/>
              <a:pPr fontAlgn="base">
                <a:spcBef>
                  <a:spcPct val="0"/>
                </a:spcBef>
                <a:spcAft>
                  <a:spcPct val="0"/>
                </a:spcAft>
              </a:pPr>
              <a:t>30</a:t>
            </a:fld>
            <a:endParaRPr lang="de-CH" altLang="de-DE"/>
          </a:p>
        </p:txBody>
      </p:sp>
      <p:sp>
        <p:nvSpPr>
          <p:cNvPr id="52228" name="Fußzeilenplatzhalter 4">
            <a:extLst>
              <a:ext uri="{FF2B5EF4-FFF2-40B4-BE49-F238E27FC236}">
                <a16:creationId xmlns:a16="http://schemas.microsoft.com/office/drawing/2014/main" id="{320E916C-1B4F-1132-60AD-E9EB4A7D4D82}"/>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AF32C-C32C-7097-84D5-38C1651B0AE1}"/>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AA5651C0-7F52-6A50-9103-14D96A83C49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FA8F5260-B15E-F158-1E21-02553C2B50A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a:p>
            <a:pPr>
              <a:spcBef>
                <a:spcPct val="0"/>
              </a:spcBef>
            </a:pPr>
            <a:endParaRPr lang="de-CH" altLang="de-DE" dirty="0"/>
          </a:p>
        </p:txBody>
      </p:sp>
      <p:sp>
        <p:nvSpPr>
          <p:cNvPr id="9219" name="Foliennummernplatzhalter 3">
            <a:extLst>
              <a:ext uri="{FF2B5EF4-FFF2-40B4-BE49-F238E27FC236}">
                <a16:creationId xmlns:a16="http://schemas.microsoft.com/office/drawing/2014/main" id="{D4C0B372-CB52-C63B-6025-0FC10FB30C8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31</a:t>
            </a:fld>
            <a:endParaRPr lang="de-CH" altLang="de-DE"/>
          </a:p>
        </p:txBody>
      </p:sp>
      <p:sp>
        <p:nvSpPr>
          <p:cNvPr id="9220" name="Fußzeilenplatzhalter 4">
            <a:extLst>
              <a:ext uri="{FF2B5EF4-FFF2-40B4-BE49-F238E27FC236}">
                <a16:creationId xmlns:a16="http://schemas.microsoft.com/office/drawing/2014/main" id="{08239C62-3100-DDCD-9567-BB68EED73166}"/>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3417737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Folienbildplatzhalter 1">
            <a:extLst>
              <a:ext uri="{FF2B5EF4-FFF2-40B4-BE49-F238E27FC236}">
                <a16:creationId xmlns:a16="http://schemas.microsoft.com/office/drawing/2014/main" id="{1D4B035F-86F6-B98E-6A1B-07D78B9A231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6" name="Notizenplatzhalter 2">
            <a:extLst>
              <a:ext uri="{FF2B5EF4-FFF2-40B4-BE49-F238E27FC236}">
                <a16:creationId xmlns:a16="http://schemas.microsoft.com/office/drawing/2014/main" id="{5BD4985C-20F4-BF90-7824-F008EA4B53E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a:p>
        </p:txBody>
      </p:sp>
      <p:sp>
        <p:nvSpPr>
          <p:cNvPr id="11267" name="Foliennummernplatzhalter 3">
            <a:extLst>
              <a:ext uri="{FF2B5EF4-FFF2-40B4-BE49-F238E27FC236}">
                <a16:creationId xmlns:a16="http://schemas.microsoft.com/office/drawing/2014/main" id="{706DFEDA-F061-A522-183E-694B80DDBC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D317EC2-7A35-430A-B588-1578610AC01F}" type="slidenum">
              <a:rPr lang="de-CH" altLang="de-DE"/>
              <a:pPr fontAlgn="base">
                <a:spcBef>
                  <a:spcPct val="0"/>
                </a:spcBef>
                <a:spcAft>
                  <a:spcPct val="0"/>
                </a:spcAft>
              </a:pPr>
              <a:t>3</a:t>
            </a:fld>
            <a:endParaRPr lang="de-CH" altLang="de-DE"/>
          </a:p>
        </p:txBody>
      </p:sp>
      <p:sp>
        <p:nvSpPr>
          <p:cNvPr id="11268" name="Fußzeilenplatzhalter 4">
            <a:extLst>
              <a:ext uri="{FF2B5EF4-FFF2-40B4-BE49-F238E27FC236}">
                <a16:creationId xmlns:a16="http://schemas.microsoft.com/office/drawing/2014/main" id="{90119C39-B0F8-9846-2041-E547AF140077}"/>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Folienbildplatzhalter 1">
            <a:extLst>
              <a:ext uri="{FF2B5EF4-FFF2-40B4-BE49-F238E27FC236}">
                <a16:creationId xmlns:a16="http://schemas.microsoft.com/office/drawing/2014/main" id="{1B1FB7E7-DB02-1611-0D30-2E00608160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0" name="Notizenplatzhalter 2">
            <a:extLst>
              <a:ext uri="{FF2B5EF4-FFF2-40B4-BE49-F238E27FC236}">
                <a16:creationId xmlns:a16="http://schemas.microsoft.com/office/drawing/2014/main" id="{970D4F00-0FFC-E1EB-2337-4BBAD1780A6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109571" name="Foliennummernplatzhalter 3">
            <a:extLst>
              <a:ext uri="{FF2B5EF4-FFF2-40B4-BE49-F238E27FC236}">
                <a16:creationId xmlns:a16="http://schemas.microsoft.com/office/drawing/2014/main" id="{492ADAA6-9065-E9E0-C9EC-E67F0DD70F0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1DF4552-5FED-44B7-B7F5-F504B9B997D0}" type="slidenum">
              <a:rPr lang="de-CH" altLang="de-DE"/>
              <a:pPr fontAlgn="base">
                <a:spcBef>
                  <a:spcPct val="0"/>
                </a:spcBef>
                <a:spcAft>
                  <a:spcPct val="0"/>
                </a:spcAft>
              </a:pPr>
              <a:t>32</a:t>
            </a:fld>
            <a:endParaRPr lang="de-CH" altLang="de-DE"/>
          </a:p>
        </p:txBody>
      </p:sp>
      <p:sp>
        <p:nvSpPr>
          <p:cNvPr id="109572" name="Fußzeilenplatzhalter 4">
            <a:extLst>
              <a:ext uri="{FF2B5EF4-FFF2-40B4-BE49-F238E27FC236}">
                <a16:creationId xmlns:a16="http://schemas.microsoft.com/office/drawing/2014/main" id="{018AA8E8-09C2-7C1A-6EA1-36BAC5B6E95F}"/>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Folienbildplatzhalter 1">
            <a:extLst>
              <a:ext uri="{FF2B5EF4-FFF2-40B4-BE49-F238E27FC236}">
                <a16:creationId xmlns:a16="http://schemas.microsoft.com/office/drawing/2014/main" id="{E90A5819-E77C-069E-9EDF-D13A0F00B12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8" name="Notizenplatzhalter 2">
            <a:extLst>
              <a:ext uri="{FF2B5EF4-FFF2-40B4-BE49-F238E27FC236}">
                <a16:creationId xmlns:a16="http://schemas.microsoft.com/office/drawing/2014/main" id="{2122330C-9B88-E74A-D7D2-753E3324404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111619" name="Foliennummernplatzhalter 3">
            <a:extLst>
              <a:ext uri="{FF2B5EF4-FFF2-40B4-BE49-F238E27FC236}">
                <a16:creationId xmlns:a16="http://schemas.microsoft.com/office/drawing/2014/main" id="{B7855342-5E7A-89AC-73B7-CA4DC0A50C6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F4AEE79-4CB5-482C-B562-ED8C38361392}" type="slidenum">
              <a:rPr lang="de-CH" altLang="de-DE"/>
              <a:pPr fontAlgn="base">
                <a:spcBef>
                  <a:spcPct val="0"/>
                </a:spcBef>
                <a:spcAft>
                  <a:spcPct val="0"/>
                </a:spcAft>
              </a:pPr>
              <a:t>33</a:t>
            </a:fld>
            <a:endParaRPr lang="de-CH" altLang="de-DE"/>
          </a:p>
        </p:txBody>
      </p:sp>
      <p:sp>
        <p:nvSpPr>
          <p:cNvPr id="111620" name="Fußzeilenplatzhalter 4">
            <a:extLst>
              <a:ext uri="{FF2B5EF4-FFF2-40B4-BE49-F238E27FC236}">
                <a16:creationId xmlns:a16="http://schemas.microsoft.com/office/drawing/2014/main" id="{1D446C4B-7AFB-B961-9F3E-B0985C264596}"/>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Folienbildplatzhalter 1">
            <a:extLst>
              <a:ext uri="{FF2B5EF4-FFF2-40B4-BE49-F238E27FC236}">
                <a16:creationId xmlns:a16="http://schemas.microsoft.com/office/drawing/2014/main" id="{DCE25BF4-3924-6E34-7552-02259439FDF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6" name="Notizenplatzhalter 2">
            <a:extLst>
              <a:ext uri="{FF2B5EF4-FFF2-40B4-BE49-F238E27FC236}">
                <a16:creationId xmlns:a16="http://schemas.microsoft.com/office/drawing/2014/main" id="{A1D8359C-DC5C-B359-B611-D410EFEA352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a:p>
        </p:txBody>
      </p:sp>
      <p:sp>
        <p:nvSpPr>
          <p:cNvPr id="113667" name="Foliennummernplatzhalter 3">
            <a:extLst>
              <a:ext uri="{FF2B5EF4-FFF2-40B4-BE49-F238E27FC236}">
                <a16:creationId xmlns:a16="http://schemas.microsoft.com/office/drawing/2014/main" id="{9E26DD5D-7A31-A9B4-B156-9F1686BE8E6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766AE7B-E713-47CB-BDCC-462BEB402641}" type="slidenum">
              <a:rPr lang="de-CH" altLang="de-DE"/>
              <a:pPr fontAlgn="base">
                <a:spcBef>
                  <a:spcPct val="0"/>
                </a:spcBef>
                <a:spcAft>
                  <a:spcPct val="0"/>
                </a:spcAft>
              </a:pPr>
              <a:t>34</a:t>
            </a:fld>
            <a:endParaRPr lang="de-CH" altLang="de-DE"/>
          </a:p>
        </p:txBody>
      </p:sp>
      <p:sp>
        <p:nvSpPr>
          <p:cNvPr id="113668" name="Fußzeilenplatzhalter 4">
            <a:extLst>
              <a:ext uri="{FF2B5EF4-FFF2-40B4-BE49-F238E27FC236}">
                <a16:creationId xmlns:a16="http://schemas.microsoft.com/office/drawing/2014/main" id="{93B45D4C-0E67-F86A-C188-BC0242DA7539}"/>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Folienbildplatzhalter 1">
            <a:extLst>
              <a:ext uri="{FF2B5EF4-FFF2-40B4-BE49-F238E27FC236}">
                <a16:creationId xmlns:a16="http://schemas.microsoft.com/office/drawing/2014/main" id="{7B0E2023-6F9C-D11F-2430-D562E34528B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2" name="Notizenplatzhalter 2">
            <a:extLst>
              <a:ext uri="{FF2B5EF4-FFF2-40B4-BE49-F238E27FC236}">
                <a16:creationId xmlns:a16="http://schemas.microsoft.com/office/drawing/2014/main" id="{47AC9306-7E43-A543-E5C5-8E243B14C9B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CH" altLang="de-DE" dirty="0"/>
              <a:t>Das Ziel ist, dass mit der Planung Rechtssicherheit besteht für die Grundeigentümerinnen und Grundeigentümer</a:t>
            </a:r>
          </a:p>
          <a:p>
            <a:pPr>
              <a:spcBef>
                <a:spcPct val="0"/>
              </a:spcBef>
            </a:pPr>
            <a:endParaRPr lang="de-CH" altLang="de-DE" dirty="0"/>
          </a:p>
          <a:p>
            <a:pPr>
              <a:spcBef>
                <a:spcPct val="0"/>
              </a:spcBef>
            </a:pPr>
            <a:endParaRPr lang="de-CH" altLang="de-DE" dirty="0"/>
          </a:p>
        </p:txBody>
      </p:sp>
      <p:sp>
        <p:nvSpPr>
          <p:cNvPr id="117763" name="Foliennummernplatzhalter 3">
            <a:extLst>
              <a:ext uri="{FF2B5EF4-FFF2-40B4-BE49-F238E27FC236}">
                <a16:creationId xmlns:a16="http://schemas.microsoft.com/office/drawing/2014/main" id="{08E2FEDD-B78C-B372-FCF5-CB24D5D215D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6DBA9B3-14F2-4651-809F-9003DD2C4AB4}" type="slidenum">
              <a:rPr lang="de-CH" altLang="de-DE"/>
              <a:pPr fontAlgn="base">
                <a:spcBef>
                  <a:spcPct val="0"/>
                </a:spcBef>
                <a:spcAft>
                  <a:spcPct val="0"/>
                </a:spcAft>
              </a:pPr>
              <a:t>35</a:t>
            </a:fld>
            <a:endParaRPr lang="de-CH" altLang="de-DE"/>
          </a:p>
        </p:txBody>
      </p:sp>
      <p:sp>
        <p:nvSpPr>
          <p:cNvPr id="117764" name="Fußzeilenplatzhalter 4">
            <a:extLst>
              <a:ext uri="{FF2B5EF4-FFF2-40B4-BE49-F238E27FC236}">
                <a16:creationId xmlns:a16="http://schemas.microsoft.com/office/drawing/2014/main" id="{477C25B8-014C-1148-6719-0E8CF1992CEF}"/>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Folienbildplatzhalter 1">
            <a:extLst>
              <a:ext uri="{FF2B5EF4-FFF2-40B4-BE49-F238E27FC236}">
                <a16:creationId xmlns:a16="http://schemas.microsoft.com/office/drawing/2014/main" id="{F89423C0-4571-D83C-FE96-E688CB4EA8F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0" name="Notizenplatzhalter 2">
            <a:extLst>
              <a:ext uri="{FF2B5EF4-FFF2-40B4-BE49-F238E27FC236}">
                <a16:creationId xmlns:a16="http://schemas.microsoft.com/office/drawing/2014/main" id="{3C3917BA-9569-BA6A-430D-CC397511DA2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a:p>
        </p:txBody>
      </p:sp>
      <p:sp>
        <p:nvSpPr>
          <p:cNvPr id="119811" name="Foliennummernplatzhalter 3">
            <a:extLst>
              <a:ext uri="{FF2B5EF4-FFF2-40B4-BE49-F238E27FC236}">
                <a16:creationId xmlns:a16="http://schemas.microsoft.com/office/drawing/2014/main" id="{ED212C00-A666-D987-0273-BF209641097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E48F96-081C-42DB-BD75-024FE9017EA9}" type="slidenum">
              <a:rPr lang="de-CH" altLang="de-DE"/>
              <a:pPr fontAlgn="base">
                <a:spcBef>
                  <a:spcPct val="0"/>
                </a:spcBef>
                <a:spcAft>
                  <a:spcPct val="0"/>
                </a:spcAft>
              </a:pPr>
              <a:t>36</a:t>
            </a:fld>
            <a:endParaRPr lang="de-CH" altLang="de-DE"/>
          </a:p>
        </p:txBody>
      </p:sp>
      <p:sp>
        <p:nvSpPr>
          <p:cNvPr id="119812" name="Fußzeilenplatzhalter 4">
            <a:extLst>
              <a:ext uri="{FF2B5EF4-FFF2-40B4-BE49-F238E27FC236}">
                <a16:creationId xmlns:a16="http://schemas.microsoft.com/office/drawing/2014/main" id="{CF846DAC-4D22-7B7E-D8DB-C37DAA85A5EA}"/>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dirty="0">
                <a:solidFill>
                  <a:schemeClr val="tx1"/>
                </a:solidFill>
                <a:cs typeface="Calibri"/>
                <a:sym typeface="Wingdings" pitchFamily="2" charset="2"/>
              </a:rPr>
              <a:t>Neubauten sowie wesentliche Erweiterungen («</a:t>
            </a:r>
            <a:r>
              <a:rPr lang="de-CH" sz="1200" b="1" dirty="0">
                <a:solidFill>
                  <a:srgbClr val="FF0000"/>
                </a:solidFill>
                <a:cs typeface="Calibri"/>
                <a:sym typeface="Wingdings" pitchFamily="2" charset="2"/>
              </a:rPr>
              <a:t>und neubauähnliche Umbauten</a:t>
            </a:r>
            <a:r>
              <a:rPr lang="de-CH" sz="1200" dirty="0">
                <a:solidFill>
                  <a:schemeClr val="tx1"/>
                </a:solidFill>
                <a:cs typeface="Calibri"/>
                <a:sym typeface="Wingdings" pitchFamily="2" charset="2"/>
              </a:rPr>
              <a:t>» gestrichen) </a:t>
            </a:r>
            <a:endParaRPr lang="de-DE" dirty="0"/>
          </a:p>
        </p:txBody>
      </p:sp>
      <p:sp>
        <p:nvSpPr>
          <p:cNvPr id="4" name="Fußzeilenplatzhalter 3"/>
          <p:cNvSpPr>
            <a:spLocks noGrp="1"/>
          </p:cNvSpPr>
          <p:nvPr>
            <p:ph type="ftr" sz="quarter" idx="4"/>
          </p:nvPr>
        </p:nvSpPr>
        <p:spPr/>
        <p:txBody>
          <a:bodyPr/>
          <a:lstStyle/>
          <a:p>
            <a:pPr>
              <a:defRPr/>
            </a:pPr>
            <a:r>
              <a:rPr lang="de-CH"/>
              <a:t>Gemeinde Domleschg </a:t>
            </a:r>
          </a:p>
        </p:txBody>
      </p:sp>
      <p:sp>
        <p:nvSpPr>
          <p:cNvPr id="5" name="Foliennummernplatzhalter 4"/>
          <p:cNvSpPr>
            <a:spLocks noGrp="1"/>
          </p:cNvSpPr>
          <p:nvPr>
            <p:ph type="sldNum" sz="quarter" idx="5"/>
          </p:nvPr>
        </p:nvSpPr>
        <p:spPr/>
        <p:txBody>
          <a:bodyPr/>
          <a:lstStyle/>
          <a:p>
            <a:pPr>
              <a:defRPr/>
            </a:pPr>
            <a:fld id="{D2FF151E-73A7-4117-B142-CD7B2AFA6C94}" type="slidenum">
              <a:rPr lang="de-CH" smtClean="0"/>
              <a:pPr>
                <a:defRPr/>
              </a:pPr>
              <a:t>37</a:t>
            </a:fld>
            <a:endParaRPr lang="de-CH"/>
          </a:p>
        </p:txBody>
      </p:sp>
    </p:spTree>
    <p:extLst>
      <p:ext uri="{BB962C8B-B14F-4D97-AF65-F5344CB8AC3E}">
        <p14:creationId xmlns:p14="http://schemas.microsoft.com/office/powerpoint/2010/main" val="3752601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605AA-62EB-22AD-7150-F4EAA20C6DB4}"/>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4C63AFE9-4058-68EB-9B68-A569E0088C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45179650-9832-1BE6-AE2A-B92A3D3070D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p:txBody>
      </p:sp>
      <p:sp>
        <p:nvSpPr>
          <p:cNvPr id="9219" name="Foliennummernplatzhalter 3">
            <a:extLst>
              <a:ext uri="{FF2B5EF4-FFF2-40B4-BE49-F238E27FC236}">
                <a16:creationId xmlns:a16="http://schemas.microsoft.com/office/drawing/2014/main" id="{D095F6FF-D830-65F3-12D4-46CB7DFC3E5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5</a:t>
            </a:fld>
            <a:endParaRPr lang="de-CH" altLang="de-DE"/>
          </a:p>
        </p:txBody>
      </p:sp>
      <p:sp>
        <p:nvSpPr>
          <p:cNvPr id="9220" name="Fußzeilenplatzhalter 4">
            <a:extLst>
              <a:ext uri="{FF2B5EF4-FFF2-40B4-BE49-F238E27FC236}">
                <a16:creationId xmlns:a16="http://schemas.microsoft.com/office/drawing/2014/main" id="{92ACF13E-C504-83B1-E8A7-DBA65FC5E71D}"/>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4013933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ußzeilenplatzhalter 3"/>
          <p:cNvSpPr>
            <a:spLocks noGrp="1"/>
          </p:cNvSpPr>
          <p:nvPr>
            <p:ph type="ftr" sz="quarter" idx="4"/>
          </p:nvPr>
        </p:nvSpPr>
        <p:spPr/>
        <p:txBody>
          <a:bodyPr/>
          <a:lstStyle/>
          <a:p>
            <a:pPr>
              <a:defRPr/>
            </a:pPr>
            <a:r>
              <a:rPr lang="de-CH"/>
              <a:t>Gemeinde Domleschg </a:t>
            </a:r>
          </a:p>
        </p:txBody>
      </p:sp>
      <p:sp>
        <p:nvSpPr>
          <p:cNvPr id="5" name="Foliennummernplatzhalter 4"/>
          <p:cNvSpPr>
            <a:spLocks noGrp="1"/>
          </p:cNvSpPr>
          <p:nvPr>
            <p:ph type="sldNum" sz="quarter" idx="5"/>
          </p:nvPr>
        </p:nvSpPr>
        <p:spPr/>
        <p:txBody>
          <a:bodyPr/>
          <a:lstStyle/>
          <a:p>
            <a:pPr>
              <a:defRPr/>
            </a:pPr>
            <a:fld id="{D2FF151E-73A7-4117-B142-CD7B2AFA6C94}" type="slidenum">
              <a:rPr lang="de-CH" smtClean="0"/>
              <a:pPr>
                <a:defRPr/>
              </a:pPr>
              <a:t>6</a:t>
            </a:fld>
            <a:endParaRPr lang="de-CH"/>
          </a:p>
        </p:txBody>
      </p:sp>
    </p:spTree>
    <p:extLst>
      <p:ext uri="{BB962C8B-B14F-4D97-AF65-F5344CB8AC3E}">
        <p14:creationId xmlns:p14="http://schemas.microsoft.com/office/powerpoint/2010/main" val="893706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Folienbildplatzhalter 1">
            <a:extLst>
              <a:ext uri="{FF2B5EF4-FFF2-40B4-BE49-F238E27FC236}">
                <a16:creationId xmlns:a16="http://schemas.microsoft.com/office/drawing/2014/main" id="{286E2A4A-A814-6049-DB7B-AFD8634544D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izenplatzhalter 2">
            <a:extLst>
              <a:ext uri="{FF2B5EF4-FFF2-40B4-BE49-F238E27FC236}">
                <a16:creationId xmlns:a16="http://schemas.microsoft.com/office/drawing/2014/main" id="{DFAB8698-E737-5B54-C7A0-47BE76F985B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a:p>
        </p:txBody>
      </p:sp>
      <p:sp>
        <p:nvSpPr>
          <p:cNvPr id="19459" name="Foliennummernplatzhalter 3">
            <a:extLst>
              <a:ext uri="{FF2B5EF4-FFF2-40B4-BE49-F238E27FC236}">
                <a16:creationId xmlns:a16="http://schemas.microsoft.com/office/drawing/2014/main" id="{6DF6FFA4-2207-F03A-CC98-A397A66D8D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FA42DA4-5D69-486E-B14E-B5280F7AB7DB}" type="slidenum">
              <a:rPr lang="de-CH" altLang="de-DE"/>
              <a:pPr fontAlgn="base">
                <a:spcBef>
                  <a:spcPct val="0"/>
                </a:spcBef>
                <a:spcAft>
                  <a:spcPct val="0"/>
                </a:spcAft>
              </a:pPr>
              <a:t>7</a:t>
            </a:fld>
            <a:endParaRPr lang="de-CH" altLang="de-DE"/>
          </a:p>
        </p:txBody>
      </p:sp>
      <p:sp>
        <p:nvSpPr>
          <p:cNvPr id="19460" name="Fußzeilenplatzhalter 4">
            <a:extLst>
              <a:ext uri="{FF2B5EF4-FFF2-40B4-BE49-F238E27FC236}">
                <a16:creationId xmlns:a16="http://schemas.microsoft.com/office/drawing/2014/main" id="{7F85C9D3-D7A8-89EF-EEAA-FE78BA2F4077}"/>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97036-AA72-4248-7EC8-7D7F2A30D26B}"/>
            </a:ext>
          </a:extLst>
        </p:cNvPr>
        <p:cNvGrpSpPr/>
        <p:nvPr/>
      </p:nvGrpSpPr>
      <p:grpSpPr>
        <a:xfrm>
          <a:off x="0" y="0"/>
          <a:ext cx="0" cy="0"/>
          <a:chOff x="0" y="0"/>
          <a:chExt cx="0" cy="0"/>
        </a:xfrm>
      </p:grpSpPr>
      <p:sp>
        <p:nvSpPr>
          <p:cNvPr id="19457" name="Folienbildplatzhalter 1">
            <a:extLst>
              <a:ext uri="{FF2B5EF4-FFF2-40B4-BE49-F238E27FC236}">
                <a16:creationId xmlns:a16="http://schemas.microsoft.com/office/drawing/2014/main" id="{81F7E0A3-1B38-DB0A-EBB3-2E112A84863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izenplatzhalter 2">
            <a:extLst>
              <a:ext uri="{FF2B5EF4-FFF2-40B4-BE49-F238E27FC236}">
                <a16:creationId xmlns:a16="http://schemas.microsoft.com/office/drawing/2014/main" id="{7797530D-A340-A4F1-209A-44A76DDD33E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a:p>
        </p:txBody>
      </p:sp>
      <p:sp>
        <p:nvSpPr>
          <p:cNvPr id="19459" name="Foliennummernplatzhalter 3">
            <a:extLst>
              <a:ext uri="{FF2B5EF4-FFF2-40B4-BE49-F238E27FC236}">
                <a16:creationId xmlns:a16="http://schemas.microsoft.com/office/drawing/2014/main" id="{F9D0D683-FE26-1F6F-32DD-FC65B77BA86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FA42DA4-5D69-486E-B14E-B5280F7AB7DB}" type="slidenum">
              <a:rPr lang="de-CH" altLang="de-DE"/>
              <a:pPr fontAlgn="base">
                <a:spcBef>
                  <a:spcPct val="0"/>
                </a:spcBef>
                <a:spcAft>
                  <a:spcPct val="0"/>
                </a:spcAft>
              </a:pPr>
              <a:t>8</a:t>
            </a:fld>
            <a:endParaRPr lang="de-CH" altLang="de-DE"/>
          </a:p>
        </p:txBody>
      </p:sp>
      <p:sp>
        <p:nvSpPr>
          <p:cNvPr id="19460" name="Fußzeilenplatzhalter 4">
            <a:extLst>
              <a:ext uri="{FF2B5EF4-FFF2-40B4-BE49-F238E27FC236}">
                <a16:creationId xmlns:a16="http://schemas.microsoft.com/office/drawing/2014/main" id="{CAD3B89D-A4F4-E214-F271-87A054DD6573}"/>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1534720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5B4C0-1DFE-E8FC-607E-47C5F1E20EC1}"/>
            </a:ext>
          </a:extLst>
        </p:cNvPr>
        <p:cNvGrpSpPr/>
        <p:nvPr/>
      </p:nvGrpSpPr>
      <p:grpSpPr>
        <a:xfrm>
          <a:off x="0" y="0"/>
          <a:ext cx="0" cy="0"/>
          <a:chOff x="0" y="0"/>
          <a:chExt cx="0" cy="0"/>
        </a:xfrm>
      </p:grpSpPr>
      <p:sp>
        <p:nvSpPr>
          <p:cNvPr id="9217" name="Folienbildplatzhalter 1">
            <a:extLst>
              <a:ext uri="{FF2B5EF4-FFF2-40B4-BE49-F238E27FC236}">
                <a16:creationId xmlns:a16="http://schemas.microsoft.com/office/drawing/2014/main" id="{0D75645D-1D30-0BCA-C778-BC15AD9CAA3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izenplatzhalter 2">
            <a:extLst>
              <a:ext uri="{FF2B5EF4-FFF2-40B4-BE49-F238E27FC236}">
                <a16:creationId xmlns:a16="http://schemas.microsoft.com/office/drawing/2014/main" id="{7F6C664D-9560-2A04-4695-41407AC2424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CH" altLang="de-DE" dirty="0"/>
          </a:p>
          <a:p>
            <a:pPr>
              <a:spcBef>
                <a:spcPct val="0"/>
              </a:spcBef>
            </a:pPr>
            <a:endParaRPr lang="de-CH" altLang="de-DE" dirty="0"/>
          </a:p>
        </p:txBody>
      </p:sp>
      <p:sp>
        <p:nvSpPr>
          <p:cNvPr id="9219" name="Foliennummernplatzhalter 3">
            <a:extLst>
              <a:ext uri="{FF2B5EF4-FFF2-40B4-BE49-F238E27FC236}">
                <a16:creationId xmlns:a16="http://schemas.microsoft.com/office/drawing/2014/main" id="{39291E7C-7FFD-73E8-ED39-1E939D6366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ABC424-6ACB-455A-BDA5-C623F03B3E65}" type="slidenum">
              <a:rPr lang="de-CH" altLang="de-DE"/>
              <a:pPr fontAlgn="base">
                <a:spcBef>
                  <a:spcPct val="0"/>
                </a:spcBef>
                <a:spcAft>
                  <a:spcPct val="0"/>
                </a:spcAft>
              </a:pPr>
              <a:t>9</a:t>
            </a:fld>
            <a:endParaRPr lang="de-CH" altLang="de-DE"/>
          </a:p>
        </p:txBody>
      </p:sp>
      <p:sp>
        <p:nvSpPr>
          <p:cNvPr id="9220" name="Fußzeilenplatzhalter 4">
            <a:extLst>
              <a:ext uri="{FF2B5EF4-FFF2-40B4-BE49-F238E27FC236}">
                <a16:creationId xmlns:a16="http://schemas.microsoft.com/office/drawing/2014/main" id="{AA5A0FE9-C0C2-69E7-C3BF-E7744D056DB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extLst>
      <p:ext uri="{BB962C8B-B14F-4D97-AF65-F5344CB8AC3E}">
        <p14:creationId xmlns:p14="http://schemas.microsoft.com/office/powerpoint/2010/main" val="1065378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Folienbildplatzhalter 1">
            <a:extLst>
              <a:ext uri="{FF2B5EF4-FFF2-40B4-BE49-F238E27FC236}">
                <a16:creationId xmlns:a16="http://schemas.microsoft.com/office/drawing/2014/main" id="{82B6FD19-D8CC-F654-0896-5C4BF169A0D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izenplatzhalter 2">
            <a:extLst>
              <a:ext uri="{FF2B5EF4-FFF2-40B4-BE49-F238E27FC236}">
                <a16:creationId xmlns:a16="http://schemas.microsoft.com/office/drawing/2014/main" id="{71EDD4EF-3A6F-BC51-48F1-5A29C4A24C5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CH" altLang="de-DE" dirty="0"/>
              <a:t>Veränderung = 545 EW</a:t>
            </a:r>
          </a:p>
        </p:txBody>
      </p:sp>
      <p:sp>
        <p:nvSpPr>
          <p:cNvPr id="17411" name="Foliennummernplatzhalter 3">
            <a:extLst>
              <a:ext uri="{FF2B5EF4-FFF2-40B4-BE49-F238E27FC236}">
                <a16:creationId xmlns:a16="http://schemas.microsoft.com/office/drawing/2014/main" id="{037A5316-C4DB-DFFA-E915-24CD6B3E1D9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06C49FE-17C5-4AD5-9C04-26CC08CC35DE}" type="slidenum">
              <a:rPr lang="de-CH" altLang="de-DE"/>
              <a:pPr fontAlgn="base">
                <a:spcBef>
                  <a:spcPct val="0"/>
                </a:spcBef>
                <a:spcAft>
                  <a:spcPct val="0"/>
                </a:spcAft>
              </a:pPr>
              <a:t>10</a:t>
            </a:fld>
            <a:endParaRPr lang="de-CH" altLang="de-DE"/>
          </a:p>
        </p:txBody>
      </p:sp>
      <p:sp>
        <p:nvSpPr>
          <p:cNvPr id="17412" name="Fußzeilenplatzhalter 4">
            <a:extLst>
              <a:ext uri="{FF2B5EF4-FFF2-40B4-BE49-F238E27FC236}">
                <a16:creationId xmlns:a16="http://schemas.microsoft.com/office/drawing/2014/main" id="{14521821-6665-29B6-E704-24764D30A7C5}"/>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de-CH" altLang="de-DE"/>
              <a:t>Gemeinde Domleschg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DF7C3BC4-4676-A043-D134-535EFE481F7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188" y="546100"/>
            <a:ext cx="161925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2699792" y="692696"/>
            <a:ext cx="5756176" cy="576064"/>
          </a:xfrm>
        </p:spPr>
        <p:txBody>
          <a:bodyPr>
            <a:noAutofit/>
          </a:bodyPr>
          <a:lstStyle>
            <a:lvl1pPr algn="l">
              <a:defRPr sz="2400" b="1">
                <a:solidFill>
                  <a:srgbClr val="295F3C"/>
                </a:solidFill>
              </a:defRPr>
            </a:lvl1pPr>
          </a:lstStyle>
          <a:p>
            <a:r>
              <a:rPr lang="de-DE"/>
              <a:t>Mastertitelformat bearbeiten</a:t>
            </a:r>
            <a:endParaRPr lang="de-CH" dirty="0"/>
          </a:p>
        </p:txBody>
      </p:sp>
      <p:sp>
        <p:nvSpPr>
          <p:cNvPr id="3" name="Untertitel 2"/>
          <p:cNvSpPr>
            <a:spLocks noGrp="1"/>
          </p:cNvSpPr>
          <p:nvPr>
            <p:ph type="subTitle" idx="1"/>
          </p:nvPr>
        </p:nvSpPr>
        <p:spPr>
          <a:xfrm>
            <a:off x="463080" y="1772816"/>
            <a:ext cx="7992888" cy="2458852"/>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endParaRPr lang="de-CH" dirty="0"/>
          </a:p>
        </p:txBody>
      </p:sp>
      <p:sp>
        <p:nvSpPr>
          <p:cNvPr id="5" name="Fußzeilenplatzhalter 3">
            <a:extLst>
              <a:ext uri="{FF2B5EF4-FFF2-40B4-BE49-F238E27FC236}">
                <a16:creationId xmlns:a16="http://schemas.microsoft.com/office/drawing/2014/main" id="{FFC54652-7089-6383-DEB3-ECC52292DB36}"/>
              </a:ext>
            </a:extLst>
          </p:cNvPr>
          <p:cNvSpPr>
            <a:spLocks noGrp="1"/>
          </p:cNvSpPr>
          <p:nvPr>
            <p:ph type="ftr" sz="quarter" idx="10"/>
          </p:nvPr>
        </p:nvSpPr>
        <p:spPr>
          <a:xfrm>
            <a:off x="484188" y="6311900"/>
            <a:ext cx="2895600" cy="365125"/>
          </a:xfrm>
        </p:spPr>
        <p:txBody>
          <a:bodyPr/>
          <a:lstStyle>
            <a:lvl1pPr algn="l">
              <a:defRPr dirty="0"/>
            </a:lvl1pPr>
          </a:lstStyle>
          <a:p>
            <a:pPr>
              <a:defRPr/>
            </a:pPr>
            <a:r>
              <a:rPr lang="de-CH"/>
              <a:t>Datum </a:t>
            </a:r>
          </a:p>
        </p:txBody>
      </p:sp>
    </p:spTree>
    <p:extLst>
      <p:ext uri="{BB962C8B-B14F-4D97-AF65-F5344CB8AC3E}">
        <p14:creationId xmlns:p14="http://schemas.microsoft.com/office/powerpoint/2010/main" val="3190252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2843808" y="274638"/>
            <a:ext cx="5842992" cy="1143000"/>
          </a:xfrm>
        </p:spPr>
        <p:txBody>
          <a:bodyPr/>
          <a:lstStyle/>
          <a:p>
            <a:r>
              <a:rPr lang="de-DE" dirty="0"/>
              <a:t>Titelmasterformat durch Klicken bearbeiten</a:t>
            </a:r>
            <a:endParaRPr lang="de-CH"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4F46CF56-B798-7F6C-F9FD-D26F87527BDB}"/>
              </a:ext>
            </a:extLst>
          </p:cNvPr>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de-CH"/>
          </a:p>
        </p:txBody>
      </p:sp>
      <p:sp>
        <p:nvSpPr>
          <p:cNvPr id="6" name="Fußzeilenplatzhalter 5">
            <a:extLst>
              <a:ext uri="{FF2B5EF4-FFF2-40B4-BE49-F238E27FC236}">
                <a16:creationId xmlns:a16="http://schemas.microsoft.com/office/drawing/2014/main" id="{BF470911-E24C-768A-0164-E83AFEA3FF31}"/>
              </a:ext>
            </a:extLst>
          </p:cNvPr>
          <p:cNvSpPr>
            <a:spLocks noGrp="1"/>
          </p:cNvSpPr>
          <p:nvPr>
            <p:ph type="ftr" sz="quarter" idx="11"/>
          </p:nvPr>
        </p:nvSpPr>
        <p:spPr/>
        <p:txBody>
          <a:bodyPr/>
          <a:lstStyle>
            <a:lvl1pPr>
              <a:defRPr/>
            </a:lvl1pPr>
          </a:lstStyle>
          <a:p>
            <a:pPr>
              <a:defRPr/>
            </a:pPr>
            <a:r>
              <a:rPr lang="de-CH"/>
              <a:t>Datum </a:t>
            </a:r>
          </a:p>
        </p:txBody>
      </p:sp>
      <p:pic>
        <p:nvPicPr>
          <p:cNvPr id="8" name="Grafik 7">
            <a:extLst>
              <a:ext uri="{FF2B5EF4-FFF2-40B4-BE49-F238E27FC236}">
                <a16:creationId xmlns:a16="http://schemas.microsoft.com/office/drawing/2014/main" id="{2DE17B51-C210-B5FB-377C-C89CD81805A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188" y="546100"/>
            <a:ext cx="161925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64182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elplatzhalter 1">
            <a:extLst>
              <a:ext uri="{FF2B5EF4-FFF2-40B4-BE49-F238E27FC236}">
                <a16:creationId xmlns:a16="http://schemas.microsoft.com/office/drawing/2014/main" id="{AC87CC88-21F2-3514-2A46-4CBD174A6555}"/>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de-CH" altLang="de-DE"/>
          </a:p>
        </p:txBody>
      </p:sp>
      <p:sp>
        <p:nvSpPr>
          <p:cNvPr id="1027" name="Textplatzhalter 2">
            <a:extLst>
              <a:ext uri="{FF2B5EF4-FFF2-40B4-BE49-F238E27FC236}">
                <a16:creationId xmlns:a16="http://schemas.microsoft.com/office/drawing/2014/main" id="{E8C5A67F-6F07-67DE-C76C-3AFE33D4DEF8}"/>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de-CH" altLang="de-DE"/>
          </a:p>
        </p:txBody>
      </p:sp>
      <p:sp>
        <p:nvSpPr>
          <p:cNvPr id="5" name="Fußzeilenplatzhalter 4">
            <a:extLst>
              <a:ext uri="{FF2B5EF4-FFF2-40B4-BE49-F238E27FC236}">
                <a16:creationId xmlns:a16="http://schemas.microsoft.com/office/drawing/2014/main" id="{14AF630D-B796-6B43-6245-9DB591AAE3B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de-CH"/>
              <a:t>Datum </a:t>
            </a:r>
          </a:p>
        </p:txBody>
      </p:sp>
      <p:sp>
        <p:nvSpPr>
          <p:cNvPr id="3" name="Textfeld 2">
            <a:extLst>
              <a:ext uri="{FF2B5EF4-FFF2-40B4-BE49-F238E27FC236}">
                <a16:creationId xmlns:a16="http://schemas.microsoft.com/office/drawing/2014/main" id="{E3211C0A-9DEB-1A01-3795-7144C7D859D0}"/>
              </a:ext>
            </a:extLst>
          </p:cNvPr>
          <p:cNvSpPr txBox="1"/>
          <p:nvPr userDrawn="1"/>
        </p:nvSpPr>
        <p:spPr>
          <a:xfrm>
            <a:off x="6732240" y="6356350"/>
            <a:ext cx="1835696" cy="369332"/>
          </a:xfrm>
          <a:prstGeom prst="rect">
            <a:avLst/>
          </a:prstGeom>
          <a:noFill/>
        </p:spPr>
        <p:txBody>
          <a:bodyPr wrap="square">
            <a:spAutoFit/>
          </a:bodyPr>
          <a:lstStyle/>
          <a:p>
            <a:pPr algn="r">
              <a:defRPr/>
            </a:pPr>
            <a:fld id="{58A55E5D-87F3-4E3C-9F1F-5EB607E0C80A}" type="slidenum">
              <a:rPr lang="de-CH" smtClean="0"/>
              <a:pPr algn="r">
                <a:defRPr/>
              </a:pPr>
              <a:t>‹Nr.›</a:t>
            </a:fld>
            <a:endParaRPr lang="de-CH" dirty="0"/>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hyperlink" Target="https://experience.arcgis.com/experience/181b473147c847bda967bd44b9cfd567/" TargetMode="Externa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www.mitwirken-domleschg.ch/"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5.e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el 3">
            <a:extLst>
              <a:ext uri="{FF2B5EF4-FFF2-40B4-BE49-F238E27FC236}">
                <a16:creationId xmlns:a16="http://schemas.microsoft.com/office/drawing/2014/main" id="{A1C5102C-AAB0-90D5-B439-F3922A5DF1FF}"/>
              </a:ext>
            </a:extLst>
          </p:cNvPr>
          <p:cNvSpPr>
            <a:spLocks noGrp="1" noChangeArrowheads="1"/>
          </p:cNvSpPr>
          <p:nvPr>
            <p:ph type="ctrTitle"/>
          </p:nvPr>
        </p:nvSpPr>
        <p:spPr>
          <a:xfrm>
            <a:off x="2744788" y="663575"/>
            <a:ext cx="6121400" cy="576263"/>
          </a:xfrm>
        </p:spPr>
        <p:txBody>
          <a:bodyPr/>
          <a:lstStyle/>
          <a:p>
            <a:r>
              <a:rPr lang="de-CH" altLang="de-DE" sz="3200"/>
              <a:t>Ortsplanung Gemeinde Domleschg</a:t>
            </a:r>
          </a:p>
        </p:txBody>
      </p:sp>
      <p:sp>
        <p:nvSpPr>
          <p:cNvPr id="6147" name="Titel 3">
            <a:extLst>
              <a:ext uri="{FF2B5EF4-FFF2-40B4-BE49-F238E27FC236}">
                <a16:creationId xmlns:a16="http://schemas.microsoft.com/office/drawing/2014/main" id="{E5D06F43-600B-6153-1428-6B5184BCB5A5}"/>
              </a:ext>
            </a:extLst>
          </p:cNvPr>
          <p:cNvSpPr txBox="1">
            <a:spLocks noChangeArrowheads="1"/>
          </p:cNvSpPr>
          <p:nvPr/>
        </p:nvSpPr>
        <p:spPr bwMode="auto">
          <a:xfrm>
            <a:off x="2798763" y="1484313"/>
            <a:ext cx="611981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de-CH" altLang="de-DE" sz="3200" b="1">
              <a:solidFill>
                <a:srgbClr val="295F3C"/>
              </a:solidFill>
            </a:endParaRPr>
          </a:p>
        </p:txBody>
      </p:sp>
      <p:sp>
        <p:nvSpPr>
          <p:cNvPr id="6148" name="Titel 3">
            <a:extLst>
              <a:ext uri="{FF2B5EF4-FFF2-40B4-BE49-F238E27FC236}">
                <a16:creationId xmlns:a16="http://schemas.microsoft.com/office/drawing/2014/main" id="{597B3C68-A77F-FC29-7B34-28036066AEC7}"/>
              </a:ext>
            </a:extLst>
          </p:cNvPr>
          <p:cNvSpPr txBox="1">
            <a:spLocks noChangeArrowheads="1"/>
          </p:cNvSpPr>
          <p:nvPr/>
        </p:nvSpPr>
        <p:spPr bwMode="auto">
          <a:xfrm>
            <a:off x="2798763" y="1454150"/>
            <a:ext cx="6200775" cy="89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de-CH" altLang="de-DE" sz="2400" b="1" dirty="0">
                <a:solidFill>
                  <a:srgbClr val="295F3C"/>
                </a:solidFill>
              </a:rPr>
              <a:t>Informationsveranstaltung</a:t>
            </a:r>
            <a:endParaRPr lang="en-US" altLang="de-DE" sz="2400" b="1" dirty="0">
              <a:solidFill>
                <a:srgbClr val="295F3C"/>
              </a:solidFill>
            </a:endParaRPr>
          </a:p>
          <a:p>
            <a:pPr eaLnBrk="1" hangingPunct="1"/>
            <a:r>
              <a:rPr lang="de-CH" altLang="de-DE" sz="2400" b="1" dirty="0">
                <a:solidFill>
                  <a:srgbClr val="295F3C"/>
                </a:solidFill>
              </a:rPr>
              <a:t>19. August 2026</a:t>
            </a:r>
            <a:endParaRPr lang="de-CH" altLang="de-DE" sz="2400" b="1" dirty="0">
              <a:solidFill>
                <a:srgbClr val="295F3C"/>
              </a:solidFill>
              <a:cs typeface="Calibri" panose="020F0502020204030204" pitchFamily="34" charset="0"/>
            </a:endParaRPr>
          </a:p>
        </p:txBody>
      </p:sp>
      <p:pic>
        <p:nvPicPr>
          <p:cNvPr id="2" name="Grafik 1">
            <a:extLst>
              <a:ext uri="{FF2B5EF4-FFF2-40B4-BE49-F238E27FC236}">
                <a16:creationId xmlns:a16="http://schemas.microsoft.com/office/drawing/2014/main" id="{7FB46892-B862-A528-4F20-615CA3E6174C}"/>
              </a:ext>
            </a:extLst>
          </p:cNvPr>
          <p:cNvPicPr>
            <a:picLocks noChangeAspect="1"/>
          </p:cNvPicPr>
          <p:nvPr/>
        </p:nvPicPr>
        <p:blipFill>
          <a:blip r:embed="rId3"/>
          <a:stretch>
            <a:fillRect/>
          </a:stretch>
        </p:blipFill>
        <p:spPr>
          <a:xfrm>
            <a:off x="0" y="2719713"/>
            <a:ext cx="9144000" cy="416567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02C47F89-4817-CFF7-E8EE-9157DA305F8C}"/>
              </a:ext>
            </a:extLst>
          </p:cNvPr>
          <p:cNvPicPr>
            <a:picLocks noChangeAspect="1"/>
          </p:cNvPicPr>
          <p:nvPr/>
        </p:nvPicPr>
        <p:blipFill>
          <a:blip r:embed="rId3"/>
          <a:stretch>
            <a:fillRect/>
          </a:stretch>
        </p:blipFill>
        <p:spPr>
          <a:xfrm>
            <a:off x="503238" y="2208952"/>
            <a:ext cx="7772400" cy="3881546"/>
          </a:xfrm>
          <a:prstGeom prst="rect">
            <a:avLst/>
          </a:prstGeom>
        </p:spPr>
      </p:pic>
      <p:sp>
        <p:nvSpPr>
          <p:cNvPr id="16386" name="Untertitel 4">
            <a:extLst>
              <a:ext uri="{FF2B5EF4-FFF2-40B4-BE49-F238E27FC236}">
                <a16:creationId xmlns:a16="http://schemas.microsoft.com/office/drawing/2014/main" id="{784BBAFA-43F0-0A52-EC7F-DB9F3DB2D299}"/>
              </a:ext>
            </a:extLst>
          </p:cNvPr>
          <p:cNvSpPr>
            <a:spLocks noGrp="1" noChangeAspect="1" noChangeArrowheads="1"/>
          </p:cNvSpPr>
          <p:nvPr>
            <p:ph type="subTitle" idx="1"/>
          </p:nvPr>
        </p:nvSpPr>
        <p:spPr>
          <a:xfrm>
            <a:off x="503238" y="1655763"/>
            <a:ext cx="7993062" cy="4797425"/>
          </a:xfrm>
        </p:spPr>
        <p:txBody>
          <a:bodyPr/>
          <a:lstStyle/>
          <a:p>
            <a:r>
              <a:rPr lang="de-CH" altLang="de-DE" sz="2400" b="1" dirty="0">
                <a:solidFill>
                  <a:srgbClr val="295F3C"/>
                </a:solidFill>
              </a:rPr>
              <a:t>Erwartete Bevölkerungsentwicklung und Kapazität</a:t>
            </a:r>
          </a:p>
        </p:txBody>
      </p:sp>
      <p:sp>
        <p:nvSpPr>
          <p:cNvPr id="16390" name="Textfeld 7">
            <a:extLst>
              <a:ext uri="{FF2B5EF4-FFF2-40B4-BE49-F238E27FC236}">
                <a16:creationId xmlns:a16="http://schemas.microsoft.com/office/drawing/2014/main" id="{D430988F-B014-B5C4-8011-CAC85732AC3F}"/>
              </a:ext>
            </a:extLst>
          </p:cNvPr>
          <p:cNvSpPr txBox="1">
            <a:spLocks noChangeArrowheads="1"/>
          </p:cNvSpPr>
          <p:nvPr/>
        </p:nvSpPr>
        <p:spPr bwMode="auto">
          <a:xfrm>
            <a:off x="490920" y="6453188"/>
            <a:ext cx="452446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de-CH" altLang="de-DE" sz="1400" b="1" dirty="0"/>
              <a:t>31.12.2025 = 2’233 Einwohnerinnen und Einwohner (EW)</a:t>
            </a:r>
          </a:p>
        </p:txBody>
      </p:sp>
      <p:cxnSp>
        <p:nvCxnSpPr>
          <p:cNvPr id="10" name="Gerader Verbinder 9">
            <a:extLst>
              <a:ext uri="{FF2B5EF4-FFF2-40B4-BE49-F238E27FC236}">
                <a16:creationId xmlns:a16="http://schemas.microsoft.com/office/drawing/2014/main" id="{21010EB6-8C15-E38B-B9A6-41FAAEC85FEB}"/>
              </a:ext>
            </a:extLst>
          </p:cNvPr>
          <p:cNvCxnSpPr>
            <a:cxnSpLocks/>
          </p:cNvCxnSpPr>
          <p:nvPr/>
        </p:nvCxnSpPr>
        <p:spPr>
          <a:xfrm>
            <a:off x="4283968" y="4733826"/>
            <a:ext cx="0" cy="1575494"/>
          </a:xfrm>
          <a:prstGeom prst="line">
            <a:avLst/>
          </a:prstGeom>
          <a:ln/>
        </p:spPr>
        <p:style>
          <a:lnRef idx="1">
            <a:schemeClr val="dk1"/>
          </a:lnRef>
          <a:fillRef idx="0">
            <a:schemeClr val="dk1"/>
          </a:fillRef>
          <a:effectRef idx="0">
            <a:schemeClr val="dk1"/>
          </a:effectRef>
          <a:fontRef idx="minor">
            <a:schemeClr val="tx1"/>
          </a:fontRef>
        </p:style>
      </p:cxnSp>
      <p:sp>
        <p:nvSpPr>
          <p:cNvPr id="9" name="Textfeld 7">
            <a:extLst>
              <a:ext uri="{FF2B5EF4-FFF2-40B4-BE49-F238E27FC236}">
                <a16:creationId xmlns:a16="http://schemas.microsoft.com/office/drawing/2014/main" id="{EFD54A8A-9746-A252-9985-CC9ACC61B536}"/>
              </a:ext>
            </a:extLst>
          </p:cNvPr>
          <p:cNvSpPr txBox="1">
            <a:spLocks noChangeArrowheads="1"/>
          </p:cNvSpPr>
          <p:nvPr/>
        </p:nvSpPr>
        <p:spPr bwMode="auto">
          <a:xfrm>
            <a:off x="6156176" y="6453187"/>
            <a:ext cx="16439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de-CH" altLang="de-DE" sz="1400" b="1" dirty="0"/>
              <a:t>2040 = 2’778 EW</a:t>
            </a:r>
          </a:p>
        </p:txBody>
      </p:sp>
      <p:cxnSp>
        <p:nvCxnSpPr>
          <p:cNvPr id="11" name="Gerader Verbinder 9">
            <a:extLst>
              <a:ext uri="{FF2B5EF4-FFF2-40B4-BE49-F238E27FC236}">
                <a16:creationId xmlns:a16="http://schemas.microsoft.com/office/drawing/2014/main" id="{15B16122-7DEA-817D-0A89-725CEF811791}"/>
              </a:ext>
            </a:extLst>
          </p:cNvPr>
          <p:cNvCxnSpPr>
            <a:cxnSpLocks/>
          </p:cNvCxnSpPr>
          <p:nvPr/>
        </p:nvCxnSpPr>
        <p:spPr>
          <a:xfrm>
            <a:off x="6300192" y="3874145"/>
            <a:ext cx="0" cy="2435175"/>
          </a:xfrm>
          <a:prstGeom prst="line">
            <a:avLst/>
          </a:prstGeom>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DE7B5-85BA-0B5A-DEE5-58A93BF19CF9}"/>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95FEAFD8-112F-E2DB-147B-568D937C4311}"/>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Beantwortung der Eingaben</a:t>
            </a:r>
          </a:p>
          <a:p>
            <a:pPr marL="342900" indent="-342900" fontAlgn="auto">
              <a:spcAft>
                <a:spcPts val="0"/>
              </a:spcAft>
              <a:buFont typeface="Arial" panose="020B0604020202020204" pitchFamily="34" charset="0"/>
              <a:buChar char="•"/>
              <a:defRPr/>
            </a:pPr>
            <a:endParaRPr lang="de-CH" sz="1800" dirty="0">
              <a:solidFill>
                <a:schemeClr val="tx1"/>
              </a:solidFill>
            </a:endParaRP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rPr>
              <a:t>Gemeindevorstand als Adressat trägt Verantwortung</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Vorstand legt Leitplanken und Schwerpunkte fest</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Vorbereitung erfolgte durch die Arbeitsgruppe Ortsplanung (AG OP)</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Diskussion und Verabschiedung Beantwortung im Gemeindevorstand</a:t>
            </a:r>
            <a:endParaRPr lang="de-CH" sz="2000" dirty="0">
              <a:solidFill>
                <a:schemeClr val="tx1"/>
              </a:solidFill>
              <a:cs typeface="Calibri"/>
            </a:endParaRPr>
          </a:p>
          <a:p>
            <a:pPr fontAlgn="auto">
              <a:spcAft>
                <a:spcPts val="0"/>
              </a:spcAft>
              <a:defRPr/>
            </a:pPr>
            <a:endParaRPr lang="de-CH" dirty="0"/>
          </a:p>
        </p:txBody>
      </p:sp>
    </p:spTree>
    <p:extLst>
      <p:ext uri="{BB962C8B-B14F-4D97-AF65-F5344CB8AC3E}">
        <p14:creationId xmlns:p14="http://schemas.microsoft.com/office/powerpoint/2010/main" val="1670316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4CF24-8BF0-6463-401D-B1A63E0F0589}"/>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AE8E7D74-B641-B28F-4623-3B6275EF8D2C}"/>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Leitplanken und Schwerpunkte Zonenplan</a:t>
            </a:r>
          </a:p>
          <a:p>
            <a:pPr marL="342900" indent="-342900" fontAlgn="auto">
              <a:spcAft>
                <a:spcPts val="0"/>
              </a:spcAft>
              <a:buFont typeface="Arial" panose="020B0604020202020204" pitchFamily="34" charset="0"/>
              <a:buChar char="•"/>
              <a:defRPr/>
            </a:pPr>
            <a:endParaRPr lang="de-CH" sz="1800" dirty="0">
              <a:solidFill>
                <a:schemeClr val="tx1"/>
              </a:solidFill>
            </a:endParaRP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Wünsche für </a:t>
            </a:r>
            <a:r>
              <a:rPr lang="de-CH" sz="2000" b="1" dirty="0">
                <a:solidFill>
                  <a:schemeClr val="tx1"/>
                </a:solidFill>
                <a:cs typeface="Calibri"/>
                <a:sym typeface="Wingdings" pitchFamily="2" charset="2"/>
              </a:rPr>
              <a:t>Umzonungen</a:t>
            </a:r>
            <a:r>
              <a:rPr lang="de-CH" sz="2000" dirty="0">
                <a:solidFill>
                  <a:schemeClr val="tx1"/>
                </a:solidFill>
                <a:cs typeface="Calibri"/>
                <a:sym typeface="Wingdings" pitchFamily="2" charset="2"/>
              </a:rPr>
              <a:t> (von einer Bauzone in eine andere) werden, wenn immer möglich, berücksichtigt.</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rPr>
              <a:t>Grosse </a:t>
            </a:r>
            <a:r>
              <a:rPr lang="de-CH" sz="2000" b="1" dirty="0" err="1">
                <a:solidFill>
                  <a:schemeClr val="tx1"/>
                </a:solidFill>
                <a:cs typeface="Calibri"/>
              </a:rPr>
              <a:t>Einzonungen</a:t>
            </a:r>
            <a:r>
              <a:rPr lang="de-CH" sz="2000" dirty="0">
                <a:solidFill>
                  <a:schemeClr val="tx1"/>
                </a:solidFill>
                <a:cs typeface="Calibri"/>
              </a:rPr>
              <a:t>, die ausserhalb des Rahmens des kommunalen räumlichen Leitbilds (KRL) liegen, werden nicht umgesetzt.</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rPr>
              <a:t>An der </a:t>
            </a:r>
            <a:r>
              <a:rPr lang="de-CH" sz="2000" b="1" dirty="0">
                <a:solidFill>
                  <a:schemeClr val="tx1"/>
                </a:solidFill>
                <a:cs typeface="Calibri"/>
              </a:rPr>
              <a:t>Baulandmobilisierung</a:t>
            </a:r>
            <a:r>
              <a:rPr lang="de-CH" sz="2000" dirty="0">
                <a:solidFill>
                  <a:schemeClr val="tx1"/>
                </a:solidFill>
                <a:cs typeface="Calibri"/>
              </a:rPr>
              <a:t> wird festgehalten. Die Kriterien für die Mobilisierung von Teilparzellen lauten wie folgt (nächste Folie):</a:t>
            </a:r>
          </a:p>
          <a:p>
            <a:pPr fontAlgn="auto">
              <a:spcAft>
                <a:spcPts val="0"/>
              </a:spcAft>
              <a:defRPr/>
            </a:pPr>
            <a:endParaRPr lang="de-CH" dirty="0"/>
          </a:p>
        </p:txBody>
      </p:sp>
    </p:spTree>
    <p:extLst>
      <p:ext uri="{BB962C8B-B14F-4D97-AF65-F5344CB8AC3E}">
        <p14:creationId xmlns:p14="http://schemas.microsoft.com/office/powerpoint/2010/main" val="1497586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11026-61BF-1732-80CD-5D0F6B8F0ABE}"/>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9CBFEAE4-A94A-8DAF-DF23-F13958F10911}"/>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Baulandmobilisierung</a:t>
            </a:r>
          </a:p>
          <a:p>
            <a:pPr marL="342900" indent="-342900" fontAlgn="auto">
              <a:spcAft>
                <a:spcPts val="0"/>
              </a:spcAft>
              <a:buFont typeface="Arial" panose="020B0604020202020204" pitchFamily="34" charset="0"/>
              <a:buChar char="•"/>
              <a:defRPr/>
            </a:pPr>
            <a:endParaRPr lang="de-CH" sz="1800" dirty="0">
              <a:solidFill>
                <a:schemeClr val="tx1"/>
              </a:solidFill>
            </a:endParaRPr>
          </a:p>
          <a:p>
            <a:pPr fontAlgn="auto">
              <a:lnSpc>
                <a:spcPct val="150000"/>
              </a:lnSpc>
              <a:spcAft>
                <a:spcPts val="0"/>
              </a:spcAft>
              <a:defRPr/>
            </a:pPr>
            <a:r>
              <a:rPr lang="de-CH" sz="2000" b="1" dirty="0" err="1">
                <a:solidFill>
                  <a:schemeClr val="tx1"/>
                </a:solidFill>
                <a:cs typeface="Calibri"/>
                <a:sym typeface="Wingdings" pitchFamily="2" charset="2"/>
              </a:rPr>
              <a:t>Neueinzonungen</a:t>
            </a:r>
            <a:endParaRPr lang="de-CH" sz="2000" b="1"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Baulandmobilisierung besteht von Gesetzes wegen (Art. 19c KRG)</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Spezielle Schraffur im Zonenplan </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Erfordernis aufgrund der zwischenzeitlich </a:t>
            </a:r>
            <a:br>
              <a:rPr lang="de-CH" sz="2000" dirty="0">
                <a:solidFill>
                  <a:schemeClr val="tx1"/>
                </a:solidFill>
                <a:cs typeface="Calibri"/>
                <a:sym typeface="Wingdings" pitchFamily="2" charset="2"/>
              </a:rPr>
            </a:br>
            <a:r>
              <a:rPr lang="de-CH" sz="2000" dirty="0">
                <a:solidFill>
                  <a:schemeClr val="tx1"/>
                </a:solidFill>
                <a:cs typeface="Calibri"/>
                <a:sym typeface="Wingdings" pitchFamily="2" charset="2"/>
              </a:rPr>
              <a:t>präzisierten Genehmigungspraxis der </a:t>
            </a:r>
            <a:br>
              <a:rPr lang="de-CH" sz="2000" dirty="0">
                <a:solidFill>
                  <a:schemeClr val="tx1"/>
                </a:solidFill>
                <a:cs typeface="Calibri"/>
                <a:sym typeface="Wingdings" pitchFamily="2" charset="2"/>
              </a:rPr>
            </a:br>
            <a:r>
              <a:rPr lang="de-CH" sz="2000" dirty="0">
                <a:solidFill>
                  <a:schemeClr val="tx1"/>
                </a:solidFill>
                <a:cs typeface="Calibri"/>
                <a:sym typeface="Wingdings" pitchFamily="2" charset="2"/>
              </a:rPr>
              <a:t>Regierung</a:t>
            </a:r>
          </a:p>
          <a:p>
            <a:pPr marL="342900" indent="-342900" fontAlgn="auto">
              <a:lnSpc>
                <a:spcPct val="150000"/>
              </a:lnSpc>
              <a:spcAft>
                <a:spcPts val="0"/>
              </a:spcAft>
              <a:buFont typeface="Arial" panose="020B0604020202020204" pitchFamily="34" charset="0"/>
              <a:buChar char="•"/>
              <a:defRPr/>
            </a:pPr>
            <a:endParaRPr lang="de-CH" sz="2000" dirty="0">
              <a:solidFill>
                <a:schemeClr val="tx1"/>
              </a:solidFill>
              <a:cs typeface="Calibri"/>
            </a:endParaRPr>
          </a:p>
          <a:p>
            <a:pPr fontAlgn="auto">
              <a:spcAft>
                <a:spcPts val="0"/>
              </a:spcAft>
              <a:defRPr/>
            </a:pPr>
            <a:endParaRPr lang="de-CH" dirty="0"/>
          </a:p>
        </p:txBody>
      </p:sp>
      <p:pic>
        <p:nvPicPr>
          <p:cNvPr id="2" name="Grafik 1">
            <a:extLst>
              <a:ext uri="{FF2B5EF4-FFF2-40B4-BE49-F238E27FC236}">
                <a16:creationId xmlns:a16="http://schemas.microsoft.com/office/drawing/2014/main" id="{01C4216E-276B-9729-DFDD-7ECD1F7C42CA}"/>
              </a:ext>
            </a:extLst>
          </p:cNvPr>
          <p:cNvPicPr>
            <a:picLocks noChangeAspect="1"/>
          </p:cNvPicPr>
          <p:nvPr/>
        </p:nvPicPr>
        <p:blipFill>
          <a:blip r:embed="rId3"/>
          <a:srcRect l="6099" t="1714" r="34121" b="29737"/>
          <a:stretch>
            <a:fillRect/>
          </a:stretch>
        </p:blipFill>
        <p:spPr>
          <a:xfrm>
            <a:off x="5364088" y="3573016"/>
            <a:ext cx="3528392" cy="2880321"/>
          </a:xfrm>
          <a:prstGeom prst="rect">
            <a:avLst/>
          </a:prstGeom>
          <a:ln>
            <a:solidFill>
              <a:schemeClr val="bg1">
                <a:lumMod val="50000"/>
              </a:schemeClr>
            </a:solidFill>
          </a:ln>
        </p:spPr>
      </p:pic>
    </p:spTree>
    <p:extLst>
      <p:ext uri="{BB962C8B-B14F-4D97-AF65-F5344CB8AC3E}">
        <p14:creationId xmlns:p14="http://schemas.microsoft.com/office/powerpoint/2010/main" val="854444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1E3BC-94E6-803C-77ED-005FD406923A}"/>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E1036F6F-1EE2-40FF-16A3-0602C96C56B2}"/>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Baulandmobilisierung</a:t>
            </a:r>
          </a:p>
          <a:p>
            <a:pPr marL="342900" indent="-342900" fontAlgn="auto">
              <a:spcAft>
                <a:spcPts val="0"/>
              </a:spcAft>
              <a:buFont typeface="Arial" panose="020B0604020202020204" pitchFamily="34" charset="0"/>
              <a:buChar char="•"/>
              <a:defRPr/>
            </a:pPr>
            <a:endParaRPr lang="de-CH" sz="1800" dirty="0">
              <a:solidFill>
                <a:schemeClr val="tx1"/>
              </a:solidFill>
            </a:endParaRPr>
          </a:p>
          <a:p>
            <a:pPr fontAlgn="auto">
              <a:lnSpc>
                <a:spcPct val="150000"/>
              </a:lnSpc>
              <a:spcAft>
                <a:spcPts val="0"/>
              </a:spcAft>
              <a:defRPr/>
            </a:pPr>
            <a:r>
              <a:rPr lang="de-CH" sz="2000" b="1" dirty="0">
                <a:solidFill>
                  <a:schemeClr val="tx1"/>
                </a:solidFill>
                <a:cs typeface="Calibri"/>
                <a:sym typeface="Wingdings" pitchFamily="2" charset="2"/>
              </a:rPr>
              <a:t>Unbebaute Parzellen, die bereits rechtskräftig in der Bauzone liegen</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Baulandmobilisierung (Art. 19g KRG)</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Schraffur im Zonenplan </a:t>
            </a:r>
          </a:p>
          <a:p>
            <a:pPr marL="342900" indent="-342900" fontAlgn="auto">
              <a:lnSpc>
                <a:spcPct val="150000"/>
              </a:lnSpc>
              <a:spcAft>
                <a:spcPts val="0"/>
              </a:spcAft>
              <a:buFont typeface="Arial" panose="020B0604020202020204" pitchFamily="34" charset="0"/>
              <a:buChar char="•"/>
              <a:defRPr/>
            </a:pPr>
            <a:endParaRPr lang="de-CH" sz="2000" dirty="0">
              <a:solidFill>
                <a:schemeClr val="tx1"/>
              </a:solidFill>
              <a:cs typeface="Calibri"/>
            </a:endParaRPr>
          </a:p>
          <a:p>
            <a:pPr fontAlgn="auto">
              <a:spcAft>
                <a:spcPts val="0"/>
              </a:spcAft>
              <a:defRPr/>
            </a:pPr>
            <a:endParaRPr lang="de-CH" dirty="0"/>
          </a:p>
        </p:txBody>
      </p:sp>
      <p:pic>
        <p:nvPicPr>
          <p:cNvPr id="3" name="Grafik 2">
            <a:extLst>
              <a:ext uri="{FF2B5EF4-FFF2-40B4-BE49-F238E27FC236}">
                <a16:creationId xmlns:a16="http://schemas.microsoft.com/office/drawing/2014/main" id="{2109CF80-1256-4FC7-C1F3-6B0D90B95F9B}"/>
              </a:ext>
            </a:extLst>
          </p:cNvPr>
          <p:cNvPicPr>
            <a:picLocks noChangeAspect="1"/>
          </p:cNvPicPr>
          <p:nvPr/>
        </p:nvPicPr>
        <p:blipFill>
          <a:blip r:embed="rId3"/>
          <a:stretch>
            <a:fillRect/>
          </a:stretch>
        </p:blipFill>
        <p:spPr>
          <a:xfrm>
            <a:off x="4788024" y="2924944"/>
            <a:ext cx="4831156" cy="3313308"/>
          </a:xfrm>
          <a:prstGeom prst="rect">
            <a:avLst/>
          </a:prstGeom>
          <a:ln>
            <a:solidFill>
              <a:schemeClr val="bg1">
                <a:lumMod val="50000"/>
              </a:schemeClr>
            </a:solidFill>
          </a:ln>
        </p:spPr>
      </p:pic>
    </p:spTree>
    <p:extLst>
      <p:ext uri="{BB962C8B-B14F-4D97-AF65-F5344CB8AC3E}">
        <p14:creationId xmlns:p14="http://schemas.microsoft.com/office/powerpoint/2010/main" val="4206155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704B5-2110-9CC9-4691-C3016EE1E78F}"/>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19868710-2EA1-6656-B061-33D7C786B406}"/>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Baulandmobilisierung</a:t>
            </a:r>
          </a:p>
          <a:p>
            <a:pPr marL="342900" indent="-342900" fontAlgn="auto">
              <a:spcAft>
                <a:spcPts val="0"/>
              </a:spcAft>
              <a:buFont typeface="Arial" panose="020B0604020202020204" pitchFamily="34" charset="0"/>
              <a:buChar char="•"/>
              <a:defRPr/>
            </a:pPr>
            <a:endParaRPr lang="de-CH" sz="1800" dirty="0">
              <a:solidFill>
                <a:schemeClr val="tx1"/>
              </a:solidFill>
            </a:endParaRPr>
          </a:p>
          <a:p>
            <a:pPr fontAlgn="auto">
              <a:lnSpc>
                <a:spcPct val="150000"/>
              </a:lnSpc>
              <a:spcAft>
                <a:spcPts val="0"/>
              </a:spcAft>
              <a:defRPr/>
            </a:pPr>
            <a:r>
              <a:rPr lang="de-CH" sz="2000" b="1" dirty="0">
                <a:solidFill>
                  <a:schemeClr val="tx1"/>
                </a:solidFill>
                <a:cs typeface="Calibri"/>
                <a:sym typeface="Wingdings" pitchFamily="2" charset="2"/>
              </a:rPr>
              <a:t>Unbebaute Parzellen</a:t>
            </a:r>
            <a:r>
              <a:rPr lang="de-CH" sz="2000" b="1" u="sng" dirty="0">
                <a:solidFill>
                  <a:schemeClr val="tx1"/>
                </a:solidFill>
                <a:cs typeface="Calibri"/>
                <a:sym typeface="Wingdings" pitchFamily="2" charset="2"/>
              </a:rPr>
              <a:t>teile</a:t>
            </a:r>
            <a:r>
              <a:rPr lang="de-CH" sz="2000" b="1" dirty="0">
                <a:solidFill>
                  <a:schemeClr val="tx1"/>
                </a:solidFill>
                <a:cs typeface="Calibri"/>
                <a:sym typeface="Wingdings" pitchFamily="2" charset="2"/>
              </a:rPr>
              <a:t>, die bereits rechtskräftig in der Bauzone liegen:</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Parzelle ist </a:t>
            </a:r>
            <a:r>
              <a:rPr lang="de-CH" sz="2000" b="1" dirty="0">
                <a:solidFill>
                  <a:schemeClr val="tx1"/>
                </a:solidFill>
                <a:cs typeface="Calibri"/>
                <a:sym typeface="Wingdings" pitchFamily="2" charset="2"/>
              </a:rPr>
              <a:t>teilweise</a:t>
            </a:r>
            <a:r>
              <a:rPr lang="de-CH" sz="2000" dirty="0">
                <a:solidFill>
                  <a:schemeClr val="tx1"/>
                </a:solidFill>
                <a:cs typeface="Calibri"/>
                <a:sym typeface="Wingdings" pitchFamily="2" charset="2"/>
              </a:rPr>
              <a:t> überbaut, hat aber noch Reserven und Potenzial</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Baulandmobilisierung (Art. 19g KRG) auf unbebautem Parzellenteil</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Schraffur im Zonenplan </a:t>
            </a:r>
          </a:p>
          <a:p>
            <a:pPr marL="342900" indent="-342900" fontAlgn="auto">
              <a:lnSpc>
                <a:spcPct val="150000"/>
              </a:lnSpc>
              <a:spcAft>
                <a:spcPts val="0"/>
              </a:spcAft>
              <a:buFont typeface="Arial" panose="020B0604020202020204" pitchFamily="34" charset="0"/>
              <a:buChar char="•"/>
              <a:defRPr/>
            </a:pPr>
            <a:endParaRPr lang="de-CH" sz="2000" dirty="0">
              <a:solidFill>
                <a:schemeClr val="tx1"/>
              </a:solidFill>
              <a:cs typeface="Calibri"/>
            </a:endParaRPr>
          </a:p>
          <a:p>
            <a:pPr fontAlgn="auto">
              <a:spcAft>
                <a:spcPts val="0"/>
              </a:spcAft>
              <a:defRPr/>
            </a:pPr>
            <a:endParaRPr lang="de-CH" dirty="0"/>
          </a:p>
        </p:txBody>
      </p:sp>
      <p:pic>
        <p:nvPicPr>
          <p:cNvPr id="3" name="Grafik 2">
            <a:extLst>
              <a:ext uri="{FF2B5EF4-FFF2-40B4-BE49-F238E27FC236}">
                <a16:creationId xmlns:a16="http://schemas.microsoft.com/office/drawing/2014/main" id="{1EF5CC1A-92B4-31D4-A946-E00A0F625ABE}"/>
              </a:ext>
            </a:extLst>
          </p:cNvPr>
          <p:cNvPicPr>
            <a:picLocks noChangeAspect="1"/>
          </p:cNvPicPr>
          <p:nvPr/>
        </p:nvPicPr>
        <p:blipFill>
          <a:blip r:embed="rId3"/>
          <a:srcRect l="2199"/>
          <a:stretch>
            <a:fillRect/>
          </a:stretch>
        </p:blipFill>
        <p:spPr>
          <a:xfrm>
            <a:off x="5940152" y="3888708"/>
            <a:ext cx="3203848" cy="2969292"/>
          </a:xfrm>
          <a:prstGeom prst="rect">
            <a:avLst/>
          </a:prstGeom>
          <a:ln>
            <a:solidFill>
              <a:schemeClr val="bg1">
                <a:lumMod val="50000"/>
              </a:schemeClr>
            </a:solidFill>
          </a:ln>
        </p:spPr>
      </p:pic>
    </p:spTree>
    <p:extLst>
      <p:ext uri="{BB962C8B-B14F-4D97-AF65-F5344CB8AC3E}">
        <p14:creationId xmlns:p14="http://schemas.microsoft.com/office/powerpoint/2010/main" val="470038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5BA11-4574-5076-88A9-E6CD53366F12}"/>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B9B92F24-5EF8-D829-CAF2-5FB49843256C}"/>
              </a:ext>
            </a:extLst>
          </p:cNvPr>
          <p:cNvSpPr>
            <a:spLocks noGrp="1" noChangeAspect="1"/>
          </p:cNvSpPr>
          <p:nvPr>
            <p:ph type="subTitle" idx="1"/>
          </p:nvPr>
        </p:nvSpPr>
        <p:spPr>
          <a:xfrm>
            <a:off x="504000" y="1656000"/>
            <a:ext cx="7993062" cy="4941887"/>
          </a:xfrm>
        </p:spPr>
        <p:txBody>
          <a:bodyPr rtlCol="0">
            <a:normAutofit lnSpcReduction="10000"/>
          </a:bodyPr>
          <a:lstStyle/>
          <a:p>
            <a:pPr fontAlgn="auto">
              <a:spcAft>
                <a:spcPts val="0"/>
              </a:spcAft>
              <a:defRPr/>
            </a:pPr>
            <a:r>
              <a:rPr lang="de-CH" sz="2400" b="1" dirty="0">
                <a:solidFill>
                  <a:srgbClr val="295F3C"/>
                </a:solidFill>
              </a:rPr>
              <a:t>Baulandmobilisierung</a:t>
            </a:r>
          </a:p>
          <a:p>
            <a:pPr marL="342900" indent="-342900" fontAlgn="auto">
              <a:spcAft>
                <a:spcPts val="0"/>
              </a:spcAft>
              <a:buFont typeface="Arial" panose="020B0604020202020204" pitchFamily="34" charset="0"/>
              <a:buChar char="•"/>
              <a:defRPr/>
            </a:pPr>
            <a:endParaRPr lang="de-CH" sz="1800" dirty="0">
              <a:solidFill>
                <a:schemeClr val="tx1"/>
              </a:solidFill>
            </a:endParaRPr>
          </a:p>
          <a:p>
            <a:pPr fontAlgn="auto">
              <a:lnSpc>
                <a:spcPct val="150000"/>
              </a:lnSpc>
              <a:spcAft>
                <a:spcPts val="0"/>
              </a:spcAft>
              <a:defRPr/>
            </a:pPr>
            <a:r>
              <a:rPr lang="de-CH" sz="2000" b="1" dirty="0">
                <a:solidFill>
                  <a:schemeClr val="tx1"/>
                </a:solidFill>
                <a:cs typeface="Calibri"/>
                <a:sym typeface="Wingdings" pitchFamily="2" charset="2"/>
              </a:rPr>
              <a:t>Unbebaute Parzellen</a:t>
            </a:r>
            <a:r>
              <a:rPr lang="de-CH" sz="2000" b="1" u="sng" dirty="0">
                <a:solidFill>
                  <a:schemeClr val="tx1"/>
                </a:solidFill>
                <a:cs typeface="Calibri"/>
                <a:sym typeface="Wingdings" pitchFamily="2" charset="2"/>
              </a:rPr>
              <a:t>teile</a:t>
            </a:r>
            <a:r>
              <a:rPr lang="de-CH" sz="2000" b="1" dirty="0">
                <a:solidFill>
                  <a:schemeClr val="tx1"/>
                </a:solidFill>
                <a:cs typeface="Calibri"/>
                <a:sym typeface="Wingdings" pitchFamily="2" charset="2"/>
              </a:rPr>
              <a:t>, die bereits rechtskräftig in der Bauzone liegen: Kriterien</a:t>
            </a:r>
          </a:p>
          <a:p>
            <a:pPr marL="342900" lvl="0" indent="-342900">
              <a:buFont typeface="Arial" panose="020B0604020202020204" pitchFamily="34" charset="0"/>
              <a:buChar char="•"/>
            </a:pPr>
            <a:r>
              <a:rPr lang="de-CH" sz="2000" dirty="0">
                <a:solidFill>
                  <a:schemeClr val="tx1"/>
                </a:solidFill>
              </a:rPr>
              <a:t>Der unbebaute Parzellenteil misst mindestens </a:t>
            </a:r>
            <a:r>
              <a:rPr lang="de-CH" sz="2000" b="1" dirty="0">
                <a:solidFill>
                  <a:schemeClr val="tx1"/>
                </a:solidFill>
              </a:rPr>
              <a:t>500m</a:t>
            </a:r>
            <a:r>
              <a:rPr lang="de-CH" sz="2000" b="1" baseline="30000" dirty="0">
                <a:solidFill>
                  <a:schemeClr val="tx1"/>
                </a:solidFill>
              </a:rPr>
              <a:t>2</a:t>
            </a:r>
            <a:r>
              <a:rPr lang="de-CH" sz="2000" dirty="0">
                <a:solidFill>
                  <a:schemeClr val="tx1"/>
                </a:solidFill>
              </a:rPr>
              <a:t>. </a:t>
            </a:r>
          </a:p>
          <a:p>
            <a:pPr marL="342900" lvl="0" indent="-342900">
              <a:buFont typeface="Arial" panose="020B0604020202020204" pitchFamily="34" charset="0"/>
              <a:buChar char="•"/>
            </a:pPr>
            <a:r>
              <a:rPr lang="de-CH" sz="2000" dirty="0">
                <a:solidFill>
                  <a:schemeClr val="tx1"/>
                </a:solidFill>
              </a:rPr>
              <a:t>Die </a:t>
            </a:r>
            <a:r>
              <a:rPr lang="de-CH" sz="2000" b="1" dirty="0">
                <a:solidFill>
                  <a:schemeClr val="tx1"/>
                </a:solidFill>
              </a:rPr>
              <a:t>Ausnützungsziffer</a:t>
            </a:r>
            <a:r>
              <a:rPr lang="de-CH" sz="2000" dirty="0">
                <a:solidFill>
                  <a:schemeClr val="tx1"/>
                </a:solidFill>
              </a:rPr>
              <a:t> kann auf dem bebauten und dem unbebauten Parzellenteil eingehalten werden.</a:t>
            </a:r>
          </a:p>
          <a:p>
            <a:pPr marL="342900" lvl="0" indent="-342900">
              <a:buFont typeface="Arial" panose="020B0604020202020204" pitchFamily="34" charset="0"/>
              <a:buChar char="•"/>
            </a:pPr>
            <a:r>
              <a:rPr lang="de-CH" sz="2000" dirty="0">
                <a:solidFill>
                  <a:schemeClr val="tx1"/>
                </a:solidFill>
              </a:rPr>
              <a:t>Der unbebaute Parzellenteil grenzt direkt an eine </a:t>
            </a:r>
            <a:r>
              <a:rPr lang="de-CH" sz="2000" b="1" dirty="0">
                <a:solidFill>
                  <a:schemeClr val="tx1"/>
                </a:solidFill>
              </a:rPr>
              <a:t>Strasse</a:t>
            </a:r>
            <a:r>
              <a:rPr lang="de-CH" sz="2000" dirty="0">
                <a:solidFill>
                  <a:schemeClr val="tx1"/>
                </a:solidFill>
              </a:rPr>
              <a:t>, über welche eine Erschliessung des Bauplatzes möglich ist.</a:t>
            </a:r>
          </a:p>
          <a:p>
            <a:pPr marL="342900" lvl="0" indent="-342900">
              <a:buFont typeface="Arial" panose="020B0604020202020204" pitchFamily="34" charset="0"/>
              <a:buChar char="•"/>
            </a:pPr>
            <a:r>
              <a:rPr lang="de-CH" sz="2000" dirty="0">
                <a:solidFill>
                  <a:schemeClr val="tx1"/>
                </a:solidFill>
              </a:rPr>
              <a:t>Baugesetzliche </a:t>
            </a:r>
            <a:r>
              <a:rPr lang="de-CH" sz="2000" b="1" dirty="0">
                <a:solidFill>
                  <a:schemeClr val="tx1"/>
                </a:solidFill>
              </a:rPr>
              <a:t>Gebäude- und Grenzabstände </a:t>
            </a:r>
            <a:r>
              <a:rPr lang="de-CH" sz="2000" dirty="0">
                <a:solidFill>
                  <a:schemeClr val="tx1"/>
                </a:solidFill>
              </a:rPr>
              <a:t>können eingehalten werden (ohne Näherbaurechte).</a:t>
            </a:r>
          </a:p>
          <a:p>
            <a:pPr marL="342900" lvl="0" indent="-342900">
              <a:buFont typeface="Arial" panose="020B0604020202020204" pitchFamily="34" charset="0"/>
              <a:buChar char="•"/>
            </a:pPr>
            <a:r>
              <a:rPr lang="de-CH" sz="2000" dirty="0">
                <a:solidFill>
                  <a:schemeClr val="tx1"/>
                </a:solidFill>
              </a:rPr>
              <a:t>Keine Mobilisierung auf Parzellenteilen, auf denen sich ein </a:t>
            </a:r>
            <a:r>
              <a:rPr lang="de-CH" sz="2000" b="1" dirty="0">
                <a:solidFill>
                  <a:schemeClr val="tx1"/>
                </a:solidFill>
              </a:rPr>
              <a:t>Gebäude</a:t>
            </a:r>
            <a:r>
              <a:rPr lang="de-CH" sz="2000" dirty="0">
                <a:solidFill>
                  <a:schemeClr val="tx1"/>
                </a:solidFill>
              </a:rPr>
              <a:t> wie Stall, Garage oder ähnliches befindet. Nur verbleibende Parzellenteile ohne bestehende Gebäude werden gemäss obigen Kriterien mobilisiert.</a:t>
            </a:r>
            <a:endParaRPr lang="de-CH" sz="2000" dirty="0">
              <a:solidFill>
                <a:schemeClr val="tx1"/>
              </a:solidFill>
              <a:cs typeface="Calibri"/>
            </a:endParaRPr>
          </a:p>
          <a:p>
            <a:pPr fontAlgn="auto">
              <a:spcAft>
                <a:spcPts val="0"/>
              </a:spcAft>
              <a:defRPr/>
            </a:pPr>
            <a:endParaRPr lang="de-CH" dirty="0"/>
          </a:p>
        </p:txBody>
      </p:sp>
      <p:pic>
        <p:nvPicPr>
          <p:cNvPr id="2" name="Grafik 1">
            <a:extLst>
              <a:ext uri="{FF2B5EF4-FFF2-40B4-BE49-F238E27FC236}">
                <a16:creationId xmlns:a16="http://schemas.microsoft.com/office/drawing/2014/main" id="{A3B33DE4-A4DE-48F6-9DBD-7D3F9A84DC0F}"/>
              </a:ext>
            </a:extLst>
          </p:cNvPr>
          <p:cNvPicPr>
            <a:picLocks noChangeAspect="1"/>
          </p:cNvPicPr>
          <p:nvPr/>
        </p:nvPicPr>
        <p:blipFill>
          <a:blip r:embed="rId3"/>
          <a:stretch>
            <a:fillRect/>
          </a:stretch>
        </p:blipFill>
        <p:spPr>
          <a:xfrm>
            <a:off x="6291959" y="620688"/>
            <a:ext cx="2218356" cy="1686818"/>
          </a:xfrm>
          <a:prstGeom prst="rect">
            <a:avLst/>
          </a:prstGeom>
          <a:ln>
            <a:solidFill>
              <a:schemeClr val="bg1">
                <a:lumMod val="50000"/>
              </a:schemeClr>
            </a:solidFill>
          </a:ln>
        </p:spPr>
      </p:pic>
    </p:spTree>
    <p:extLst>
      <p:ext uri="{BB962C8B-B14F-4D97-AF65-F5344CB8AC3E}">
        <p14:creationId xmlns:p14="http://schemas.microsoft.com/office/powerpoint/2010/main" val="3120632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9C054-6D44-FE95-0CDC-23EB3BE3084E}"/>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DCB02BCC-A9F4-D90D-CA14-64E163659DA9}"/>
              </a:ext>
            </a:extLst>
          </p:cNvPr>
          <p:cNvSpPr>
            <a:spLocks noGrp="1" noChangeAspect="1"/>
          </p:cNvSpPr>
          <p:nvPr>
            <p:ph type="subTitle" idx="1"/>
          </p:nvPr>
        </p:nvSpPr>
        <p:spPr>
          <a:xfrm>
            <a:off x="503238" y="1655763"/>
            <a:ext cx="7993062" cy="4941887"/>
          </a:xfrm>
        </p:spPr>
        <p:txBody>
          <a:bodyPr rtlCol="0">
            <a:normAutofit lnSpcReduction="10000"/>
          </a:bodyPr>
          <a:lstStyle/>
          <a:p>
            <a:pPr fontAlgn="auto">
              <a:spcAft>
                <a:spcPts val="0"/>
              </a:spcAft>
              <a:defRPr/>
            </a:pPr>
            <a:r>
              <a:rPr lang="de-CH" sz="2400" b="1" dirty="0">
                <a:solidFill>
                  <a:srgbClr val="295F3C"/>
                </a:solidFill>
              </a:rPr>
              <a:t>Weitere wichtige Änderungen Zonenplan</a:t>
            </a:r>
          </a:p>
          <a:p>
            <a:pPr marL="342900" indent="-342900" fontAlgn="auto">
              <a:spcAft>
                <a:spcPts val="0"/>
              </a:spcAft>
              <a:buFont typeface="Arial" panose="020B0604020202020204" pitchFamily="34" charset="0"/>
              <a:buChar char="•"/>
              <a:defRPr/>
            </a:pPr>
            <a:endParaRPr lang="de-CH" sz="1800" dirty="0">
              <a:solidFill>
                <a:schemeClr val="tx1"/>
              </a:solidFill>
            </a:endParaRP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sym typeface="Wingdings" pitchFamily="2" charset="2"/>
              </a:rPr>
              <a:t>Baumgartenzone: </a:t>
            </a:r>
            <a:r>
              <a:rPr lang="de-CH" sz="2000" dirty="0">
                <a:solidFill>
                  <a:schemeClr val="tx1"/>
                </a:solidFill>
                <a:cs typeface="Calibri"/>
                <a:sym typeface="Wingdings" pitchFamily="2" charset="2"/>
              </a:rPr>
              <a:t>Vergrösserungen in </a:t>
            </a:r>
            <a:r>
              <a:rPr lang="de-CH" sz="2000" dirty="0" err="1">
                <a:solidFill>
                  <a:schemeClr val="tx1"/>
                </a:solidFill>
                <a:cs typeface="Calibri"/>
                <a:sym typeface="Wingdings" pitchFamily="2" charset="2"/>
              </a:rPr>
              <a:t>Tomils</a:t>
            </a:r>
            <a:r>
              <a:rPr lang="de-CH" sz="2000" dirty="0">
                <a:solidFill>
                  <a:schemeClr val="tx1"/>
                </a:solidFill>
                <a:cs typeface="Calibri"/>
                <a:sym typeface="Wingdings" pitchFamily="2" charset="2"/>
              </a:rPr>
              <a:t> und in Paspels.</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sym typeface="Wingdings" pitchFamily="2" charset="2"/>
              </a:rPr>
              <a:t>Strassen der Feinerschliessung </a:t>
            </a:r>
            <a:r>
              <a:rPr lang="de-CH" sz="2000" dirty="0">
                <a:solidFill>
                  <a:schemeClr val="tx1"/>
                </a:solidFill>
                <a:cs typeface="Calibri"/>
                <a:sym typeface="Wingdings" pitchFamily="2" charset="2"/>
              </a:rPr>
              <a:t>(Quartierstrassen) Zone übriges Gemeindegebiet (</a:t>
            </a:r>
            <a:r>
              <a:rPr lang="de-CH" sz="2000" dirty="0" err="1">
                <a:solidFill>
                  <a:schemeClr val="tx1"/>
                </a:solidFill>
                <a:cs typeface="Calibri"/>
                <a:sym typeface="Wingdings" pitchFamily="2" charset="2"/>
              </a:rPr>
              <a:t>üG</a:t>
            </a:r>
            <a:r>
              <a:rPr lang="de-CH" sz="2000" dirty="0">
                <a:solidFill>
                  <a:schemeClr val="tx1"/>
                </a:solidFill>
                <a:cs typeface="Calibri"/>
                <a:sym typeface="Wingdings" pitchFamily="2" charset="2"/>
              </a:rPr>
              <a:t>): gemäss SIA 416 gelten Flächen der Feinerschliessung nicht zur anrechenbaren Grundstücksfläche.</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sym typeface="Wingdings" pitchFamily="2" charset="2"/>
              </a:rPr>
              <a:t>überlagerte Pferdesportzone </a:t>
            </a:r>
            <a:r>
              <a:rPr lang="de-CH" sz="2000" dirty="0">
                <a:solidFill>
                  <a:schemeClr val="tx1"/>
                </a:solidFill>
                <a:cs typeface="Calibri"/>
                <a:sym typeface="Wingdings" pitchFamily="2" charset="2"/>
              </a:rPr>
              <a:t>an zwei Orten, wo Trainingsplätze bestehen und genutzt werden. </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sym typeface="Wingdings" pitchFamily="2" charset="2"/>
              </a:rPr>
              <a:t>Zone für Grünabfälle </a:t>
            </a:r>
            <a:r>
              <a:rPr lang="de-CH" sz="2000" dirty="0">
                <a:solidFill>
                  <a:schemeClr val="tx1"/>
                </a:solidFill>
                <a:cs typeface="Calibri"/>
                <a:sym typeface="Wingdings" pitchFamily="2" charset="2"/>
              </a:rPr>
              <a:t>als Zwischenlager zusätzlich im Gebiet </a:t>
            </a:r>
            <a:r>
              <a:rPr lang="de-CH" sz="2000" dirty="0" err="1">
                <a:solidFill>
                  <a:schemeClr val="tx1"/>
                </a:solidFill>
                <a:cs typeface="Calibri"/>
                <a:sym typeface="Wingdings" pitchFamily="2" charset="2"/>
              </a:rPr>
              <a:t>Glix</a:t>
            </a:r>
            <a:r>
              <a:rPr lang="de-CH" sz="2000" dirty="0">
                <a:solidFill>
                  <a:schemeClr val="tx1"/>
                </a:solidFill>
                <a:cs typeface="Calibri"/>
                <a:sym typeface="Wingdings" pitchFamily="2" charset="2"/>
              </a:rPr>
              <a:t>, Trans</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sym typeface="Wingdings" pitchFamily="2" charset="2"/>
              </a:rPr>
              <a:t>Parkierung Almens</a:t>
            </a:r>
            <a:r>
              <a:rPr lang="de-CH" sz="2000" dirty="0">
                <a:solidFill>
                  <a:schemeClr val="tx1"/>
                </a:solidFill>
                <a:cs typeface="Calibri"/>
                <a:sym typeface="Wingdings" pitchFamily="2" charset="2"/>
              </a:rPr>
              <a:t>: Festlegung bestehender Parkplatz </a:t>
            </a:r>
            <a:r>
              <a:rPr lang="de-CH" sz="2000" dirty="0" err="1">
                <a:solidFill>
                  <a:schemeClr val="tx1"/>
                </a:solidFill>
                <a:cs typeface="Calibri"/>
                <a:sym typeface="Wingdings" pitchFamily="2" charset="2"/>
              </a:rPr>
              <a:t>Catamin</a:t>
            </a:r>
            <a:r>
              <a:rPr lang="de-CH" sz="2000" dirty="0">
                <a:solidFill>
                  <a:schemeClr val="tx1"/>
                </a:solidFill>
                <a:cs typeface="Calibri"/>
                <a:sym typeface="Wingdings" pitchFamily="2" charset="2"/>
              </a:rPr>
              <a:t> (Zufahrt über </a:t>
            </a:r>
            <a:r>
              <a:rPr lang="de-CH" sz="2000" dirty="0" err="1">
                <a:solidFill>
                  <a:schemeClr val="tx1"/>
                </a:solidFill>
                <a:cs typeface="Calibri"/>
                <a:sym typeface="Wingdings" pitchFamily="2" charset="2"/>
              </a:rPr>
              <a:t>Sagliolasweg</a:t>
            </a:r>
            <a:r>
              <a:rPr lang="de-CH" sz="2000" dirty="0">
                <a:solidFill>
                  <a:schemeClr val="tx1"/>
                </a:solidFill>
                <a:cs typeface="Calibri"/>
                <a:sym typeface="Wingdings" pitchFamily="2" charset="2"/>
              </a:rPr>
              <a:t>), gänzliche Streichung PP Tobelweg</a:t>
            </a:r>
            <a:endParaRPr lang="de-CH" sz="2000" dirty="0">
              <a:solidFill>
                <a:schemeClr val="tx1"/>
              </a:solidFill>
              <a:cs typeface="Calibri"/>
            </a:endParaRPr>
          </a:p>
          <a:p>
            <a:pPr fontAlgn="auto">
              <a:spcAft>
                <a:spcPts val="0"/>
              </a:spcAft>
              <a:defRPr/>
            </a:pPr>
            <a:endParaRPr lang="de-CH" dirty="0"/>
          </a:p>
        </p:txBody>
      </p:sp>
    </p:spTree>
    <p:extLst>
      <p:ext uri="{BB962C8B-B14F-4D97-AF65-F5344CB8AC3E}">
        <p14:creationId xmlns:p14="http://schemas.microsoft.com/office/powerpoint/2010/main" val="519170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03AE5-AB73-CABF-18F0-7ADBB12B1C7E}"/>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5A48E423-D503-4593-E2F3-C88CB111AF27}"/>
              </a:ext>
            </a:extLst>
          </p:cNvPr>
          <p:cNvSpPr>
            <a:spLocks noGrp="1" noChangeAspect="1"/>
          </p:cNvSpPr>
          <p:nvPr>
            <p:ph type="subTitle" idx="1"/>
          </p:nvPr>
        </p:nvSpPr>
        <p:spPr>
          <a:xfrm>
            <a:off x="503237" y="1655763"/>
            <a:ext cx="4860849" cy="4941887"/>
          </a:xfrm>
        </p:spPr>
        <p:txBody>
          <a:bodyPr rtlCol="0">
            <a:noAutofit/>
          </a:bodyPr>
          <a:lstStyle/>
          <a:p>
            <a:pPr fontAlgn="auto">
              <a:spcAft>
                <a:spcPts val="0"/>
              </a:spcAft>
              <a:defRPr/>
            </a:pPr>
            <a:r>
              <a:rPr lang="de-CH" sz="2400" b="1" dirty="0">
                <a:solidFill>
                  <a:srgbClr val="295F3C"/>
                </a:solidFill>
              </a:rPr>
              <a:t>Wichtige Änderungen Genereller Gestaltungsplan</a:t>
            </a:r>
          </a:p>
          <a:p>
            <a:pPr fontAlgn="auto">
              <a:lnSpc>
                <a:spcPct val="150000"/>
              </a:lnSpc>
              <a:spcAft>
                <a:spcPts val="0"/>
              </a:spcAft>
              <a:defRPr/>
            </a:pPr>
            <a:endParaRPr lang="de-CH" sz="2000" b="1"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Ergänzend zu den schon bezeichneten, inventarisierten Abschnitten werden zusätzliche bestehende </a:t>
            </a:r>
            <a:r>
              <a:rPr lang="de-CH" sz="2000" b="1" dirty="0">
                <a:solidFill>
                  <a:schemeClr val="tx1"/>
                </a:solidFill>
                <a:cs typeface="Calibri"/>
                <a:sym typeface="Wingdings" pitchFamily="2" charset="2"/>
              </a:rPr>
              <a:t>Mauerabschnitte</a:t>
            </a:r>
            <a:r>
              <a:rPr lang="de-CH" sz="2000" dirty="0">
                <a:solidFill>
                  <a:schemeClr val="tx1"/>
                </a:solidFill>
                <a:cs typeface="Calibri"/>
                <a:sym typeface="Wingdings" pitchFamily="2" charset="2"/>
              </a:rPr>
              <a:t> als erhaltenswert aufgenommen. Insgesamt sind auf Gemeindegebiet über 5.5km Mauern als erhaltenswert eingestuft.</a:t>
            </a:r>
          </a:p>
          <a:p>
            <a:pPr marL="342900" indent="-342900" fontAlgn="auto">
              <a:lnSpc>
                <a:spcPct val="150000"/>
              </a:lnSpc>
              <a:spcAft>
                <a:spcPts val="0"/>
              </a:spcAft>
              <a:buFont typeface="Arial" panose="020B0604020202020204" pitchFamily="34" charset="0"/>
              <a:buChar char="•"/>
              <a:defRPr/>
            </a:pPr>
            <a:endParaRPr lang="de-CH" sz="2000" dirty="0">
              <a:solidFill>
                <a:schemeClr val="tx1"/>
              </a:solidFill>
              <a:cs typeface="Calibri"/>
              <a:sym typeface="Wingdings" pitchFamily="2" charset="2"/>
            </a:endParaRPr>
          </a:p>
          <a:p>
            <a:pPr fontAlgn="auto">
              <a:spcAft>
                <a:spcPts val="0"/>
              </a:spcAft>
              <a:defRPr/>
            </a:pPr>
            <a:endParaRPr lang="de-CH" dirty="0"/>
          </a:p>
        </p:txBody>
      </p:sp>
      <p:pic>
        <p:nvPicPr>
          <p:cNvPr id="3" name="Grafik 2">
            <a:extLst>
              <a:ext uri="{FF2B5EF4-FFF2-40B4-BE49-F238E27FC236}">
                <a16:creationId xmlns:a16="http://schemas.microsoft.com/office/drawing/2014/main" id="{31722AED-0B54-7D29-105B-1DF3E516F7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728017" y="2405506"/>
            <a:ext cx="5088565" cy="3816424"/>
          </a:xfrm>
          <a:prstGeom prst="rect">
            <a:avLst/>
          </a:prstGeom>
          <a:ln>
            <a:solidFill>
              <a:schemeClr val="bg1">
                <a:lumMod val="50000"/>
              </a:schemeClr>
            </a:solidFill>
          </a:ln>
        </p:spPr>
      </p:pic>
    </p:spTree>
    <p:extLst>
      <p:ext uri="{BB962C8B-B14F-4D97-AF65-F5344CB8AC3E}">
        <p14:creationId xmlns:p14="http://schemas.microsoft.com/office/powerpoint/2010/main" val="3389118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CC482-5E41-9005-BB5E-1BC35775D9D6}"/>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94A0E2B8-5083-375C-379B-30B5968582BD}"/>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Wichtige Änderungen Genereller Erschliessungsplan</a:t>
            </a:r>
          </a:p>
          <a:p>
            <a:pPr fontAlgn="auto">
              <a:lnSpc>
                <a:spcPct val="150000"/>
              </a:lnSpc>
              <a:spcAft>
                <a:spcPts val="0"/>
              </a:spcAft>
              <a:defRPr/>
            </a:pPr>
            <a:endParaRPr lang="de-CH" sz="2000" b="1"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Verzicht auf Eintrag </a:t>
            </a:r>
            <a:r>
              <a:rPr lang="de-CH" sz="2000" b="1" dirty="0">
                <a:solidFill>
                  <a:schemeClr val="tx1"/>
                </a:solidFill>
                <a:cs typeface="Calibri"/>
                <a:sym typeface="Wingdings" pitchFamily="2" charset="2"/>
              </a:rPr>
              <a:t>Privatstrasse</a:t>
            </a:r>
            <a:r>
              <a:rPr lang="de-CH" sz="2000" dirty="0">
                <a:solidFill>
                  <a:schemeClr val="tx1"/>
                </a:solidFill>
                <a:cs typeface="Calibri"/>
                <a:sym typeface="Wingdings" pitchFamily="2" charset="2"/>
              </a:rPr>
              <a:t>, wo Baulandmobilisierung wegfällt</a:t>
            </a:r>
            <a:endParaRPr lang="de-CH" sz="2000" b="1"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sym typeface="Wingdings" pitchFamily="2" charset="2"/>
              </a:rPr>
              <a:t>Punis: </a:t>
            </a:r>
            <a:r>
              <a:rPr lang="de-CH" sz="2000" dirty="0">
                <a:solidFill>
                  <a:schemeClr val="tx1"/>
                </a:solidFill>
                <a:cs typeface="Calibri"/>
                <a:sym typeface="Wingdings" pitchFamily="2" charset="2"/>
              </a:rPr>
              <a:t>geplanter Fussweg nach Norden verschoben</a:t>
            </a:r>
            <a:endParaRPr lang="de-CH" sz="2000" b="1"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Bestehender </a:t>
            </a:r>
            <a:r>
              <a:rPr lang="de-CH" sz="2000" b="1" dirty="0">
                <a:solidFill>
                  <a:schemeClr val="tx1"/>
                </a:solidFill>
                <a:cs typeface="Calibri"/>
                <a:sym typeface="Wingdings" pitchFamily="2" charset="2"/>
              </a:rPr>
              <a:t>Land- und Forstwirtschaftsweg </a:t>
            </a:r>
            <a:r>
              <a:rPr lang="de-CH" sz="2000" dirty="0">
                <a:solidFill>
                  <a:schemeClr val="tx1"/>
                </a:solidFill>
                <a:cs typeface="Calibri"/>
                <a:sym typeface="Wingdings" pitchFamily="2" charset="2"/>
              </a:rPr>
              <a:t>im Gebiet Penda </a:t>
            </a:r>
            <a:r>
              <a:rPr lang="de-CH" sz="2000" dirty="0" err="1">
                <a:solidFill>
                  <a:schemeClr val="tx1"/>
                </a:solidFill>
                <a:cs typeface="Calibri"/>
                <a:sym typeface="Wingdings" pitchFamily="2" charset="2"/>
              </a:rPr>
              <a:t>Leunga</a:t>
            </a:r>
            <a:endParaRPr lang="de-CH" sz="2000"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Bereinigung </a:t>
            </a:r>
            <a:r>
              <a:rPr lang="de-CH" sz="2000" b="1" dirty="0">
                <a:solidFill>
                  <a:schemeClr val="tx1"/>
                </a:solidFill>
                <a:cs typeface="Calibri"/>
                <a:sym typeface="Wingdings" pitchFamily="2" charset="2"/>
              </a:rPr>
              <a:t>Wanderwege</a:t>
            </a:r>
            <a:r>
              <a:rPr lang="de-CH" sz="2000" dirty="0">
                <a:solidFill>
                  <a:schemeClr val="tx1"/>
                </a:solidFill>
                <a:cs typeface="Calibri"/>
                <a:sym typeface="Wingdings" pitchFamily="2" charset="2"/>
              </a:rPr>
              <a:t> gemäss kantonalem Inventar (technisch)</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sym typeface="Wingdings" pitchFamily="2" charset="2"/>
              </a:rPr>
              <a:t>Parkierung Almens</a:t>
            </a:r>
            <a:r>
              <a:rPr lang="de-CH" sz="2000" dirty="0">
                <a:solidFill>
                  <a:schemeClr val="tx1"/>
                </a:solidFill>
                <a:cs typeface="Calibri"/>
                <a:sym typeface="Wingdings" pitchFamily="2" charset="2"/>
              </a:rPr>
              <a:t>: Festlegung bestehender Parkplatz </a:t>
            </a:r>
            <a:r>
              <a:rPr lang="de-CH" sz="2000" dirty="0" err="1">
                <a:solidFill>
                  <a:schemeClr val="tx1"/>
                </a:solidFill>
                <a:cs typeface="Calibri"/>
                <a:sym typeface="Wingdings" pitchFamily="2" charset="2"/>
              </a:rPr>
              <a:t>Catamin</a:t>
            </a:r>
            <a:r>
              <a:rPr lang="de-CH" sz="2000" dirty="0">
                <a:solidFill>
                  <a:schemeClr val="tx1"/>
                </a:solidFill>
                <a:cs typeface="Calibri"/>
                <a:sym typeface="Wingdings" pitchFamily="2" charset="2"/>
              </a:rPr>
              <a:t> (Zufahrt über </a:t>
            </a:r>
            <a:r>
              <a:rPr lang="de-CH" sz="2000" dirty="0" err="1">
                <a:solidFill>
                  <a:schemeClr val="tx1"/>
                </a:solidFill>
                <a:cs typeface="Calibri"/>
                <a:sym typeface="Wingdings" pitchFamily="2" charset="2"/>
              </a:rPr>
              <a:t>Sagliolasweg</a:t>
            </a:r>
            <a:r>
              <a:rPr lang="de-CH" sz="2000" dirty="0">
                <a:solidFill>
                  <a:schemeClr val="tx1"/>
                </a:solidFill>
                <a:cs typeface="Calibri"/>
                <a:sym typeface="Wingdings" pitchFamily="2" charset="2"/>
              </a:rPr>
              <a:t>), gänzliche Streichung PP Tobelweg</a:t>
            </a:r>
            <a:endParaRPr lang="de-CH" sz="2000" dirty="0">
              <a:solidFill>
                <a:schemeClr val="tx1"/>
              </a:solidFill>
              <a:cs typeface="Calibri"/>
            </a:endParaRPr>
          </a:p>
          <a:p>
            <a:pPr fontAlgn="auto">
              <a:spcAft>
                <a:spcPts val="0"/>
              </a:spcAft>
              <a:defRPr/>
            </a:pPr>
            <a:endParaRPr lang="de-CH" dirty="0"/>
          </a:p>
        </p:txBody>
      </p:sp>
    </p:spTree>
    <p:extLst>
      <p:ext uri="{BB962C8B-B14F-4D97-AF65-F5344CB8AC3E}">
        <p14:creationId xmlns:p14="http://schemas.microsoft.com/office/powerpoint/2010/main" val="2605259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a:extLst>
              <a:ext uri="{FF2B5EF4-FFF2-40B4-BE49-F238E27FC236}">
                <a16:creationId xmlns:a16="http://schemas.microsoft.com/office/drawing/2014/main" id="{F90A2FFC-E17E-5601-74DB-9B86AFE4827A}"/>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Inhalt</a:t>
            </a:r>
          </a:p>
          <a:p>
            <a:pPr marL="342900" indent="-342900" fontAlgn="auto">
              <a:spcAft>
                <a:spcPts val="0"/>
              </a:spcAft>
              <a:buFont typeface="Arial" panose="020B0604020202020204" pitchFamily="34" charset="0"/>
              <a:buChar char="•"/>
              <a:defRPr/>
            </a:pPr>
            <a:endParaRPr lang="de-CH" sz="1800" dirty="0">
              <a:solidFill>
                <a:schemeClr val="tx1"/>
              </a:solidFill>
            </a:endParaRPr>
          </a:p>
          <a:p>
            <a:pPr marL="342900" indent="-342900" fontAlgn="auto">
              <a:lnSpc>
                <a:spcPct val="150000"/>
              </a:lnSpc>
              <a:spcAft>
                <a:spcPts val="0"/>
              </a:spcAft>
              <a:buFont typeface="+mj-lt"/>
              <a:buAutoNum type="arabicPeriod"/>
              <a:defRPr/>
            </a:pPr>
            <a:r>
              <a:rPr lang="de-CH" sz="2000" dirty="0">
                <a:solidFill>
                  <a:schemeClr val="tx1"/>
                </a:solidFill>
                <a:cs typeface="Calibri"/>
              </a:rPr>
              <a:t>Hauptziele der Gesamtrevision der Ortsplanung </a:t>
            </a:r>
          </a:p>
          <a:p>
            <a:pPr marL="342900" indent="-342900" fontAlgn="auto">
              <a:lnSpc>
                <a:spcPct val="150000"/>
              </a:lnSpc>
              <a:spcAft>
                <a:spcPts val="0"/>
              </a:spcAft>
              <a:buFont typeface="+mj-lt"/>
              <a:buAutoNum type="arabicPeriod"/>
              <a:defRPr/>
            </a:pPr>
            <a:r>
              <a:rPr lang="de-CH" sz="2000" dirty="0">
                <a:solidFill>
                  <a:schemeClr val="tx1"/>
                </a:solidFill>
                <a:cs typeface="Calibri"/>
              </a:rPr>
              <a:t>Rückblick auf den bisherigen Verlauf</a:t>
            </a:r>
          </a:p>
          <a:p>
            <a:pPr marL="342900" indent="-342900" fontAlgn="auto">
              <a:lnSpc>
                <a:spcPct val="150000"/>
              </a:lnSpc>
              <a:spcAft>
                <a:spcPts val="0"/>
              </a:spcAft>
              <a:buFont typeface="+mj-lt"/>
              <a:buAutoNum type="arabicPeriod"/>
              <a:defRPr/>
            </a:pPr>
            <a:r>
              <a:rPr lang="de-CH" sz="2000" dirty="0">
                <a:solidFill>
                  <a:schemeClr val="tx1"/>
                </a:solidFill>
                <a:cs typeface="Calibri"/>
              </a:rPr>
              <a:t>Wichtigste Änderungen aufgrund der Mitwirkung</a:t>
            </a:r>
          </a:p>
          <a:p>
            <a:pPr marL="342900" indent="-342900" fontAlgn="auto">
              <a:lnSpc>
                <a:spcPct val="150000"/>
              </a:lnSpc>
              <a:spcAft>
                <a:spcPts val="0"/>
              </a:spcAft>
              <a:buFont typeface="+mj-lt"/>
              <a:buAutoNum type="arabicPeriod"/>
              <a:defRPr/>
            </a:pPr>
            <a:r>
              <a:rPr lang="de-CH" sz="2000" dirty="0">
                <a:solidFill>
                  <a:schemeClr val="tx1"/>
                </a:solidFill>
                <a:cs typeface="Calibri"/>
              </a:rPr>
              <a:t>Weiteres Vorgehen</a:t>
            </a:r>
          </a:p>
          <a:p>
            <a:pPr fontAlgn="auto">
              <a:spcAft>
                <a:spcPts val="0"/>
              </a:spcAft>
              <a:defRPr/>
            </a:pPr>
            <a:endParaRPr lang="de-CH"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159F6-6107-8E7D-808B-D4D6EE43AC89}"/>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DC3FAD4F-1346-5A52-B299-FA6F353DB20F}"/>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Wichtige Änderungen Baugesetz</a:t>
            </a:r>
            <a:endParaRPr lang="de-CH" sz="2000" b="1"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Art. 5 (Fachberatung): Kosten von bis zu Fr. 500.- für </a:t>
            </a:r>
            <a:r>
              <a:rPr lang="de-CH" sz="2000" b="1" dirty="0">
                <a:solidFill>
                  <a:schemeClr val="tx1"/>
                </a:solidFill>
                <a:cs typeface="Calibri"/>
                <a:sym typeface="Wingdings" pitchFamily="2" charset="2"/>
              </a:rPr>
              <a:t>Bauberatung</a:t>
            </a:r>
            <a:r>
              <a:rPr lang="de-CH" sz="2000" dirty="0">
                <a:solidFill>
                  <a:schemeClr val="tx1"/>
                </a:solidFill>
                <a:cs typeface="Calibri"/>
                <a:sym typeface="Wingdings" pitchFamily="2" charset="2"/>
              </a:rPr>
              <a:t> vor Einreichung des Baugesuchs zu Lasten der Gemeinde.</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Art. 11 (Ergänzende kommunale Vorschriften) Abs. 4: Bei unbenutztem Ablauf der Frist der Baulandmobilisierung wird in jedem Fall eine </a:t>
            </a:r>
            <a:r>
              <a:rPr lang="de-CH" sz="2000" b="1" dirty="0">
                <a:solidFill>
                  <a:schemeClr val="tx1"/>
                </a:solidFill>
                <a:cs typeface="Calibri"/>
                <a:sym typeface="Wingdings" pitchFamily="2" charset="2"/>
              </a:rPr>
              <a:t>Lenkungsabgabe</a:t>
            </a:r>
            <a:r>
              <a:rPr lang="de-CH" sz="2000" dirty="0">
                <a:solidFill>
                  <a:schemeClr val="tx1"/>
                </a:solidFill>
                <a:cs typeface="Calibri"/>
                <a:sym typeface="Wingdings" pitchFamily="2" charset="2"/>
              </a:rPr>
              <a:t> erhoben, die dahinfällt, sobald das Grundstück bebaut, </a:t>
            </a:r>
            <a:r>
              <a:rPr lang="de-CH" sz="2000" dirty="0" err="1">
                <a:solidFill>
                  <a:schemeClr val="tx1"/>
                </a:solidFill>
                <a:cs typeface="Calibri"/>
                <a:sym typeface="Wingdings" pitchFamily="2" charset="2"/>
              </a:rPr>
              <a:t>ausgezont</a:t>
            </a:r>
            <a:r>
              <a:rPr lang="de-CH" sz="2000" dirty="0">
                <a:solidFill>
                  <a:schemeClr val="tx1"/>
                </a:solidFill>
                <a:cs typeface="Calibri"/>
                <a:sym typeface="Wingdings" pitchFamily="2" charset="2"/>
              </a:rPr>
              <a:t> oder von der Gemeinde erworben wird.</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Art. 14 (zusätzliche Abgabetatbestände): für Entstehung und Bemessung der Abgabe, Veranlagung, Anpassung an die Teuerung, Fälligkeit und Bezug gelten sinngemäss die Bestimmungen des kantonalen Rechts.</a:t>
            </a:r>
          </a:p>
        </p:txBody>
      </p:sp>
    </p:spTree>
    <p:extLst>
      <p:ext uri="{BB962C8B-B14F-4D97-AF65-F5344CB8AC3E}">
        <p14:creationId xmlns:p14="http://schemas.microsoft.com/office/powerpoint/2010/main" val="552788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F4B3A-55DA-BC6A-C9A4-6AEAB3033126}"/>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30D4A884-0893-4514-73CE-CF93B6290406}"/>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Wichtige Änderungen Baugesetz</a:t>
            </a:r>
          </a:p>
          <a:p>
            <a:pPr fontAlgn="auto">
              <a:lnSpc>
                <a:spcPct val="150000"/>
              </a:lnSpc>
              <a:spcAft>
                <a:spcPts val="0"/>
              </a:spcAft>
              <a:defRPr/>
            </a:pPr>
            <a:endParaRPr lang="de-CH" sz="2000"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Art. 17 (Grundsatz): Der </a:t>
            </a:r>
            <a:r>
              <a:rPr lang="de-CH" sz="2000" b="1" dirty="0">
                <a:solidFill>
                  <a:schemeClr val="tx1"/>
                </a:solidFill>
                <a:cs typeface="Calibri"/>
                <a:sym typeface="Wingdings" pitchFamily="2" charset="2"/>
              </a:rPr>
              <a:t>Bonus</a:t>
            </a:r>
            <a:r>
              <a:rPr lang="de-CH" sz="2000" dirty="0">
                <a:solidFill>
                  <a:schemeClr val="tx1"/>
                </a:solidFill>
                <a:cs typeface="Calibri"/>
                <a:sym typeface="Wingdings" pitchFamily="2" charset="2"/>
              </a:rPr>
              <a:t> auf die Ausnützungsziffer bei der Erarbeitung von Quartier- oder Arealplänen wird gestrichen.</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Art. 26 (</a:t>
            </a:r>
            <a:r>
              <a:rPr lang="de-CH" sz="2000" dirty="0" err="1">
                <a:solidFill>
                  <a:schemeClr val="tx1"/>
                </a:solidFill>
                <a:cs typeface="Calibri"/>
                <a:sym typeface="Wingdings" pitchFamily="2" charset="2"/>
              </a:rPr>
              <a:t>Dorfzone</a:t>
            </a:r>
            <a:r>
              <a:rPr lang="de-CH" sz="2000" dirty="0">
                <a:solidFill>
                  <a:schemeClr val="tx1"/>
                </a:solidFill>
                <a:cs typeface="Calibri"/>
                <a:sym typeface="Wingdings" pitchFamily="2" charset="2"/>
              </a:rPr>
              <a:t>): Eine Formulierung aus dem Baugesetz Paspels wird übernommen, was die Beibehaltung des </a:t>
            </a:r>
            <a:r>
              <a:rPr lang="de-CH" sz="2000" b="1" dirty="0">
                <a:solidFill>
                  <a:schemeClr val="tx1"/>
                </a:solidFill>
                <a:cs typeface="Calibri"/>
                <a:sym typeface="Wingdings" pitchFamily="2" charset="2"/>
              </a:rPr>
              <a:t>Charakters</a:t>
            </a:r>
            <a:r>
              <a:rPr lang="de-CH" sz="2000" dirty="0">
                <a:solidFill>
                  <a:schemeClr val="tx1"/>
                </a:solidFill>
                <a:cs typeface="Calibri"/>
                <a:sym typeface="Wingdings" pitchFamily="2" charset="2"/>
              </a:rPr>
              <a:t> in der </a:t>
            </a:r>
            <a:r>
              <a:rPr lang="de-CH" sz="2000" dirty="0" err="1">
                <a:solidFill>
                  <a:schemeClr val="tx1"/>
                </a:solidFill>
                <a:cs typeface="Calibri"/>
                <a:sym typeface="Wingdings" pitchFamily="2" charset="2"/>
              </a:rPr>
              <a:t>Dorfzone</a:t>
            </a:r>
            <a:r>
              <a:rPr lang="de-CH" sz="2000" dirty="0">
                <a:solidFill>
                  <a:schemeClr val="tx1"/>
                </a:solidFill>
                <a:cs typeface="Calibri"/>
                <a:sym typeface="Wingdings" pitchFamily="2" charset="2"/>
              </a:rPr>
              <a:t> betrifft. Ausserdem wird definiert, unter welchen Umständen </a:t>
            </a:r>
            <a:r>
              <a:rPr lang="de-CH" sz="2000" b="1" dirty="0">
                <a:solidFill>
                  <a:schemeClr val="tx1"/>
                </a:solidFill>
                <a:cs typeface="Calibri"/>
                <a:sym typeface="Wingdings" pitchFamily="2" charset="2"/>
              </a:rPr>
              <a:t>kein Anspruch auf Realisierung der Maximalmasse</a:t>
            </a:r>
            <a:r>
              <a:rPr lang="de-CH" sz="2000" dirty="0">
                <a:solidFill>
                  <a:schemeClr val="tx1"/>
                </a:solidFill>
                <a:cs typeface="Calibri"/>
                <a:sym typeface="Wingdings" pitchFamily="2" charset="2"/>
              </a:rPr>
              <a:t> besteht.</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Art. 35 (Zone für Gärten): Es wird definiert, wie </a:t>
            </a:r>
            <a:r>
              <a:rPr lang="de-CH" sz="2000" b="1" dirty="0">
                <a:solidFill>
                  <a:schemeClr val="tx1"/>
                </a:solidFill>
                <a:cs typeface="Calibri"/>
                <a:sym typeface="Wingdings" pitchFamily="2" charset="2"/>
              </a:rPr>
              <a:t>gross An- und Kleinbauten</a:t>
            </a:r>
            <a:r>
              <a:rPr lang="de-CH" sz="2000" dirty="0">
                <a:solidFill>
                  <a:schemeClr val="tx1"/>
                </a:solidFill>
                <a:cs typeface="Calibri"/>
                <a:sym typeface="Wingdings" pitchFamily="2" charset="2"/>
              </a:rPr>
              <a:t> maximal sein dürfen. </a:t>
            </a:r>
          </a:p>
        </p:txBody>
      </p:sp>
    </p:spTree>
    <p:extLst>
      <p:ext uri="{BB962C8B-B14F-4D97-AF65-F5344CB8AC3E}">
        <p14:creationId xmlns:p14="http://schemas.microsoft.com/office/powerpoint/2010/main" val="3657170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C5DE2-BF98-322A-27F1-E94468CBC7B0}"/>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1096C0B2-DBBD-A4BA-4EE4-6DBFAFA21179}"/>
              </a:ext>
            </a:extLst>
          </p:cNvPr>
          <p:cNvSpPr>
            <a:spLocks noGrp="1" noChangeAspect="1"/>
          </p:cNvSpPr>
          <p:nvPr>
            <p:ph type="subTitle" idx="1"/>
          </p:nvPr>
        </p:nvSpPr>
        <p:spPr>
          <a:xfrm>
            <a:off x="503238" y="1655763"/>
            <a:ext cx="7993062" cy="4941887"/>
          </a:xfrm>
        </p:spPr>
        <p:txBody>
          <a:bodyPr rtlCol="0">
            <a:normAutofit fontScale="92500" lnSpcReduction="20000"/>
          </a:bodyPr>
          <a:lstStyle/>
          <a:p>
            <a:pPr fontAlgn="auto">
              <a:spcAft>
                <a:spcPts val="0"/>
              </a:spcAft>
              <a:defRPr/>
            </a:pPr>
            <a:r>
              <a:rPr lang="de-CH" sz="2400" b="1" dirty="0">
                <a:solidFill>
                  <a:srgbClr val="295F3C"/>
                </a:solidFill>
              </a:rPr>
              <a:t>Wichtige Änderungen Baugesetz</a:t>
            </a:r>
          </a:p>
          <a:p>
            <a:pPr fontAlgn="auto">
              <a:lnSpc>
                <a:spcPct val="150000"/>
              </a:lnSpc>
              <a:spcAft>
                <a:spcPts val="0"/>
              </a:spcAft>
              <a:defRPr/>
            </a:pPr>
            <a:endParaRPr lang="de-CH" sz="2000"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Art. 40: Neuer Artikel zur </a:t>
            </a:r>
            <a:r>
              <a:rPr lang="de-CH" sz="2000" b="1" dirty="0">
                <a:solidFill>
                  <a:schemeClr val="tx1"/>
                </a:solidFill>
                <a:cs typeface="Calibri"/>
                <a:sym typeface="Wingdings" pitchFamily="2" charset="2"/>
              </a:rPr>
              <a:t>Pferdesportzone</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Art. 46 (Wintersportzone) und Art. 67 (Allgemeines): in der Aufzählung werden die </a:t>
            </a:r>
            <a:r>
              <a:rPr lang="de-CH" sz="2000" b="1" dirty="0">
                <a:solidFill>
                  <a:schemeClr val="tx1"/>
                </a:solidFill>
                <a:cs typeface="Calibri"/>
                <a:sym typeface="Wingdings" pitchFamily="2" charset="2"/>
              </a:rPr>
              <a:t>nur im Winter genutzten Wege und Anlagen </a:t>
            </a:r>
            <a:r>
              <a:rPr lang="de-CH" sz="2000" dirty="0">
                <a:solidFill>
                  <a:schemeClr val="tx1"/>
                </a:solidFill>
                <a:cs typeface="Calibri"/>
                <a:sym typeface="Wingdings" pitchFamily="2" charset="2"/>
              </a:rPr>
              <a:t>ergänzt. </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Art. 54 (Generell geschützter Siedlungsbereich): Für die </a:t>
            </a:r>
            <a:r>
              <a:rPr lang="de-CH" sz="2000" b="1" dirty="0">
                <a:solidFill>
                  <a:schemeClr val="tx1"/>
                </a:solidFill>
                <a:cs typeface="Calibri"/>
                <a:sym typeface="Wingdings" pitchFamily="2" charset="2"/>
              </a:rPr>
              <a:t>Gebäudeinventarisierung</a:t>
            </a:r>
            <a:r>
              <a:rPr lang="de-CH" sz="2000" dirty="0">
                <a:solidFill>
                  <a:schemeClr val="tx1"/>
                </a:solidFill>
                <a:cs typeface="Calibri"/>
                <a:sym typeface="Wingdings" pitchFamily="2" charset="2"/>
              </a:rPr>
              <a:t> kann das Bauamt entscheiden, ob es in der Regel die Denkmalpflege oder eine Fachperson bezieht. Die Praxis hat gezeigt, dass die kantonale Denkmalpflege aufgrund begrenzten Ressourcen Inventarisierungen nicht generell überall in der </a:t>
            </a:r>
            <a:r>
              <a:rPr lang="de-CH" sz="2000" dirty="0" err="1">
                <a:solidFill>
                  <a:schemeClr val="tx1"/>
                </a:solidFill>
                <a:cs typeface="Calibri"/>
                <a:sym typeface="Wingdings" pitchFamily="2" charset="2"/>
              </a:rPr>
              <a:t>Dorfzone</a:t>
            </a:r>
            <a:r>
              <a:rPr lang="de-CH" sz="2000" dirty="0">
                <a:solidFill>
                  <a:schemeClr val="tx1"/>
                </a:solidFill>
                <a:cs typeface="Calibri"/>
                <a:sym typeface="Wingdings" pitchFamily="2" charset="2"/>
              </a:rPr>
              <a:t> auf Wunsch der Gemeinde vornimmt  Gemeinde kann DP nicht «zwingen»</a:t>
            </a:r>
            <a:br>
              <a:rPr lang="de-CH" sz="2000" dirty="0">
                <a:solidFill>
                  <a:schemeClr val="tx1"/>
                </a:solidFill>
                <a:cs typeface="Calibri"/>
                <a:sym typeface="Wingdings" pitchFamily="2" charset="2"/>
              </a:rPr>
            </a:br>
            <a:r>
              <a:rPr lang="de-CH" sz="2000" dirty="0">
                <a:solidFill>
                  <a:schemeClr val="tx1"/>
                </a:solidFill>
                <a:cs typeface="Calibri"/>
                <a:sym typeface="Wingdings" pitchFamily="2" charset="2"/>
              </a:rPr>
              <a:t>Inventar bis Ende 2027 in Aussicht gestellt.</a:t>
            </a:r>
          </a:p>
        </p:txBody>
      </p:sp>
    </p:spTree>
    <p:extLst>
      <p:ext uri="{BB962C8B-B14F-4D97-AF65-F5344CB8AC3E}">
        <p14:creationId xmlns:p14="http://schemas.microsoft.com/office/powerpoint/2010/main" val="249204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FB852-161C-36B4-713A-B006E8078654}"/>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FED19ED1-E598-F3E2-D25C-5FF1407CBFCF}"/>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Wichtige Änderungen Baugesetz</a:t>
            </a:r>
          </a:p>
          <a:p>
            <a:pPr fontAlgn="auto">
              <a:lnSpc>
                <a:spcPct val="150000"/>
              </a:lnSpc>
              <a:spcAft>
                <a:spcPts val="0"/>
              </a:spcAft>
              <a:defRPr/>
            </a:pPr>
            <a:endParaRPr lang="de-CH" sz="2000"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Art. 68 (Sammel- und Erschliessungsstrassen): die </a:t>
            </a:r>
            <a:r>
              <a:rPr lang="de-CH" sz="2000" b="1" dirty="0">
                <a:solidFill>
                  <a:schemeClr val="tx1"/>
                </a:solidFill>
                <a:cs typeface="Calibri"/>
                <a:sym typeface="Wingdings" pitchFamily="2" charset="2"/>
              </a:rPr>
              <a:t>öffentliche Interessenz wird </a:t>
            </a:r>
            <a:r>
              <a:rPr lang="de-CH" sz="2000" dirty="0">
                <a:solidFill>
                  <a:schemeClr val="tx1"/>
                </a:solidFill>
                <a:cs typeface="Calibri"/>
                <a:sym typeface="Wingdings" pitchFamily="2" charset="2"/>
              </a:rPr>
              <a:t>allein im </a:t>
            </a:r>
            <a:r>
              <a:rPr lang="de-CH" sz="2000" b="1" dirty="0">
                <a:solidFill>
                  <a:schemeClr val="tx1"/>
                </a:solidFill>
                <a:cs typeface="Calibri"/>
                <a:sym typeface="Wingdings" pitchFamily="2" charset="2"/>
              </a:rPr>
              <a:t>Beitragsverfahren</a:t>
            </a:r>
            <a:r>
              <a:rPr lang="de-CH" sz="2000" dirty="0">
                <a:solidFill>
                  <a:schemeClr val="tx1"/>
                </a:solidFill>
                <a:cs typeface="Calibri"/>
                <a:sym typeface="Wingdings" pitchFamily="2" charset="2"/>
              </a:rPr>
              <a:t> definiert.</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Art. 70 (Langsamverkehr): Eine Regelung besagt, dass die für die Nutzung von bestehenden und projektierten </a:t>
            </a:r>
            <a:r>
              <a:rPr lang="de-CH" sz="2000" dirty="0" err="1">
                <a:solidFill>
                  <a:schemeClr val="tx1"/>
                </a:solidFill>
                <a:cs typeface="Calibri"/>
                <a:sym typeface="Wingdings" pitchFamily="2" charset="2"/>
              </a:rPr>
              <a:t>Langsamverkehrswegen</a:t>
            </a:r>
            <a:r>
              <a:rPr lang="de-CH" sz="2000" dirty="0">
                <a:solidFill>
                  <a:schemeClr val="tx1"/>
                </a:solidFill>
                <a:cs typeface="Calibri"/>
                <a:sym typeface="Wingdings" pitchFamily="2" charset="2"/>
              </a:rPr>
              <a:t> </a:t>
            </a:r>
            <a:r>
              <a:rPr lang="de-CH" sz="2000" b="1" dirty="0">
                <a:solidFill>
                  <a:schemeClr val="tx1"/>
                </a:solidFill>
                <a:cs typeface="Calibri"/>
                <a:sym typeface="Wingdings" pitchFamily="2" charset="2"/>
              </a:rPr>
              <a:t>erforderlichen Rechte als erteilt </a:t>
            </a:r>
            <a:r>
              <a:rPr lang="de-CH" sz="2000" dirty="0">
                <a:solidFill>
                  <a:schemeClr val="tx1"/>
                </a:solidFill>
                <a:cs typeface="Calibri"/>
                <a:sym typeface="Wingdings" pitchFamily="2" charset="2"/>
              </a:rPr>
              <a:t>gelten und dass Anlagen und Wege, die ohne bauliche Massnahmen genutzt werden können, von den </a:t>
            </a:r>
            <a:r>
              <a:rPr lang="de-CH" sz="2000" b="1" dirty="0">
                <a:solidFill>
                  <a:schemeClr val="tx1"/>
                </a:solidFill>
                <a:cs typeface="Calibri"/>
                <a:sym typeface="Wingdings" pitchFamily="2" charset="2"/>
              </a:rPr>
              <a:t>Grundeigentümern geduldet </a:t>
            </a:r>
            <a:r>
              <a:rPr lang="de-CH" sz="2000" dirty="0">
                <a:solidFill>
                  <a:schemeClr val="tx1"/>
                </a:solidFill>
                <a:cs typeface="Calibri"/>
                <a:sym typeface="Wingdings" pitchFamily="2" charset="2"/>
              </a:rPr>
              <a:t>werden müssen.</a:t>
            </a:r>
          </a:p>
        </p:txBody>
      </p:sp>
    </p:spTree>
    <p:extLst>
      <p:ext uri="{BB962C8B-B14F-4D97-AF65-F5344CB8AC3E}">
        <p14:creationId xmlns:p14="http://schemas.microsoft.com/office/powerpoint/2010/main" val="3381821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CD481-40FD-BBAF-7E5A-BFF76DC32A73}"/>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D962608E-B5E5-B152-0D8E-C1FA030CAABF}"/>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Wichtige Änderungen Baugesetz</a:t>
            </a:r>
          </a:p>
          <a:p>
            <a:pPr fontAlgn="auto">
              <a:lnSpc>
                <a:spcPct val="150000"/>
              </a:lnSpc>
              <a:spcAft>
                <a:spcPts val="0"/>
              </a:spcAft>
              <a:defRPr/>
            </a:pPr>
            <a:endParaRPr lang="de-CH" sz="2000"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Art. 86 (Solaranlagen): Die wichtigen Voraussetzungen für </a:t>
            </a:r>
            <a:r>
              <a:rPr lang="de-CH" sz="2000" b="1" dirty="0">
                <a:solidFill>
                  <a:schemeClr val="tx1"/>
                </a:solidFill>
                <a:cs typeface="Calibri"/>
                <a:sym typeface="Wingdings" pitchFamily="2" charset="2"/>
              </a:rPr>
              <a:t>Solaranlagen an der Fassade </a:t>
            </a:r>
            <a:r>
              <a:rPr lang="de-CH" sz="2000" dirty="0">
                <a:solidFill>
                  <a:schemeClr val="tx1"/>
                </a:solidFill>
                <a:cs typeface="Calibri"/>
                <a:sym typeface="Wingdings" pitchFamily="2" charset="2"/>
              </a:rPr>
              <a:t>werden aus der Raumplanungsverordnung des Bundes (RPV) übernommen und als kumulativ erklärt (in der RPV sind sie nur alternativ zu erfüllen).</a:t>
            </a:r>
          </a:p>
          <a:p>
            <a:pPr marL="342900" indent="-342900" fontAlgn="auto">
              <a:lnSpc>
                <a:spcPct val="150000"/>
              </a:lnSpc>
              <a:spcAft>
                <a:spcPts val="0"/>
              </a:spcAft>
              <a:buFont typeface="Arial" panose="020B0604020202020204" pitchFamily="34" charset="0"/>
              <a:buChar char="•"/>
              <a:defRPr/>
            </a:pPr>
            <a:endParaRPr lang="de-CH" sz="2000"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endParaRPr lang="de-CH" sz="2000" dirty="0">
              <a:solidFill>
                <a:schemeClr val="tx1"/>
              </a:solidFill>
              <a:cs typeface="Calibri"/>
              <a:sym typeface="Wingdings" pitchFamily="2" charset="2"/>
            </a:endParaRPr>
          </a:p>
        </p:txBody>
      </p:sp>
    </p:spTree>
    <p:extLst>
      <p:ext uri="{BB962C8B-B14F-4D97-AF65-F5344CB8AC3E}">
        <p14:creationId xmlns:p14="http://schemas.microsoft.com/office/powerpoint/2010/main" val="1989232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4557A-DF76-E754-B125-C216D04068CC}"/>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C5988EF3-E9D1-F7E2-90A8-F1152B6ECD5F}"/>
              </a:ext>
            </a:extLst>
          </p:cNvPr>
          <p:cNvSpPr>
            <a:spLocks noGrp="1" noChangeAspect="1"/>
          </p:cNvSpPr>
          <p:nvPr>
            <p:ph type="subTitle" idx="1"/>
          </p:nvPr>
        </p:nvSpPr>
        <p:spPr>
          <a:xfrm>
            <a:off x="503238" y="1655763"/>
            <a:ext cx="8317234" cy="4941887"/>
          </a:xfrm>
        </p:spPr>
        <p:txBody>
          <a:bodyPr rtlCol="0">
            <a:noAutofit/>
          </a:bodyPr>
          <a:lstStyle/>
          <a:p>
            <a:pPr fontAlgn="auto">
              <a:spcAft>
                <a:spcPts val="0"/>
              </a:spcAft>
              <a:defRPr/>
            </a:pPr>
            <a:r>
              <a:rPr lang="de-CH" sz="2400" b="1" dirty="0">
                <a:solidFill>
                  <a:srgbClr val="295F3C"/>
                </a:solidFill>
              </a:rPr>
              <a:t>Vergleich Änderungen Baugesetz und Pläne</a:t>
            </a:r>
          </a:p>
          <a:p>
            <a:pPr fontAlgn="auto">
              <a:lnSpc>
                <a:spcPct val="150000"/>
              </a:lnSpc>
              <a:spcAft>
                <a:spcPts val="0"/>
              </a:spcAft>
              <a:defRPr/>
            </a:pPr>
            <a:endParaRPr lang="de-CH" sz="2000"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Baugesetz: Dokument mit sichtbaren Änderungen auf dem Bauamt und als PDF </a:t>
            </a:r>
            <a:r>
              <a:rPr lang="de-CH" sz="2000" u="sng" dirty="0" err="1">
                <a:solidFill>
                  <a:schemeClr val="tx1"/>
                </a:solidFill>
                <a:cs typeface="Calibri"/>
                <a:sym typeface="Wingdings" pitchFamily="2" charset="2"/>
              </a:rPr>
              <a:t>www.mitwirken-domleschg.ch</a:t>
            </a:r>
            <a:r>
              <a:rPr lang="de-CH" sz="2000" u="sng" dirty="0">
                <a:solidFill>
                  <a:schemeClr val="tx1"/>
                </a:solidFill>
                <a:cs typeface="Calibri"/>
                <a:sym typeface="Wingdings" pitchFamily="2" charset="2"/>
              </a:rPr>
              <a:t> </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Pläne mit den geänderten Inhalten im Vergleich zur 2. Mitwirkung auf dem Bauamt und auf </a:t>
            </a:r>
            <a:r>
              <a:rPr lang="de-CH" sz="2000" u="sng" dirty="0" err="1">
                <a:solidFill>
                  <a:schemeClr val="tx1"/>
                </a:solidFill>
                <a:cs typeface="Calibri"/>
                <a:sym typeface="Wingdings" pitchFamily="2" charset="2"/>
              </a:rPr>
              <a:t>www.mitwirken-domleschg.ch</a:t>
            </a:r>
            <a:r>
              <a:rPr lang="de-CH" sz="2000" dirty="0">
                <a:solidFill>
                  <a:schemeClr val="tx1"/>
                </a:solidFill>
                <a:cs typeface="Calibri"/>
                <a:sym typeface="Wingdings" pitchFamily="2" charset="2"/>
              </a:rPr>
              <a:t> (siehe nächste Folie)</a:t>
            </a:r>
          </a:p>
          <a:p>
            <a:pPr marL="342900" indent="-342900" fontAlgn="auto">
              <a:lnSpc>
                <a:spcPct val="150000"/>
              </a:lnSpc>
              <a:spcAft>
                <a:spcPts val="0"/>
              </a:spcAft>
              <a:buFont typeface="Arial" panose="020B0604020202020204" pitchFamily="34" charset="0"/>
              <a:buChar char="•"/>
              <a:defRPr/>
            </a:pPr>
            <a:r>
              <a:rPr lang="de-CH" sz="2000" dirty="0">
                <a:solidFill>
                  <a:schemeClr val="tx1"/>
                </a:solidFill>
                <a:cs typeface="Calibri"/>
                <a:sym typeface="Wingdings" pitchFamily="2" charset="2"/>
              </a:rPr>
              <a:t>Darstellung mit direktem Vergleich der 3. Mitwirkung einerseits mit rechtskräftig, 1. oder 2 Mitwirkung andererseits (siehe übernächste Folien):</a:t>
            </a:r>
          </a:p>
          <a:p>
            <a:pPr marL="342900" indent="-342900" fontAlgn="auto">
              <a:lnSpc>
                <a:spcPct val="150000"/>
              </a:lnSpc>
              <a:spcAft>
                <a:spcPts val="0"/>
              </a:spcAft>
              <a:buFont typeface="Arial" panose="020B0604020202020204" pitchFamily="34" charset="0"/>
              <a:buChar char="•"/>
              <a:defRPr/>
            </a:pPr>
            <a:endParaRPr lang="de-CH" sz="2000"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endParaRPr lang="de-CH" sz="2000" dirty="0">
              <a:solidFill>
                <a:schemeClr val="tx1"/>
              </a:solidFill>
              <a:cs typeface="Calibri"/>
              <a:sym typeface="Wingdings" pitchFamily="2" charset="2"/>
            </a:endParaRPr>
          </a:p>
        </p:txBody>
      </p:sp>
    </p:spTree>
    <p:extLst>
      <p:ext uri="{BB962C8B-B14F-4D97-AF65-F5344CB8AC3E}">
        <p14:creationId xmlns:p14="http://schemas.microsoft.com/office/powerpoint/2010/main" val="3757543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306171-9DEA-ED21-2C1A-41429795034D}"/>
              </a:ext>
            </a:extLst>
          </p:cNvPr>
          <p:cNvSpPr>
            <a:spLocks noGrp="1"/>
          </p:cNvSpPr>
          <p:nvPr>
            <p:ph type="title"/>
          </p:nvPr>
        </p:nvSpPr>
        <p:spPr/>
        <p:txBody>
          <a:bodyPr/>
          <a:lstStyle/>
          <a:p>
            <a:endParaRPr lang="de-CH"/>
          </a:p>
        </p:txBody>
      </p:sp>
      <p:pic>
        <p:nvPicPr>
          <p:cNvPr id="5" name="Grafik 4">
            <a:extLst>
              <a:ext uri="{FF2B5EF4-FFF2-40B4-BE49-F238E27FC236}">
                <a16:creationId xmlns:a16="http://schemas.microsoft.com/office/drawing/2014/main" id="{EBC0212D-9130-4050-7289-002FC1CEDB88}"/>
              </a:ext>
            </a:extLst>
          </p:cNvPr>
          <p:cNvPicPr>
            <a:picLocks noChangeAspect="1"/>
          </p:cNvPicPr>
          <p:nvPr/>
        </p:nvPicPr>
        <p:blipFill>
          <a:blip r:embed="rId2"/>
          <a:stretch>
            <a:fillRect/>
          </a:stretch>
        </p:blipFill>
        <p:spPr>
          <a:xfrm>
            <a:off x="-8538" y="25853"/>
            <a:ext cx="7772400" cy="4956487"/>
          </a:xfrm>
          <a:prstGeom prst="rect">
            <a:avLst/>
          </a:prstGeom>
        </p:spPr>
      </p:pic>
      <p:pic>
        <p:nvPicPr>
          <p:cNvPr id="7" name="Grafik 6">
            <a:extLst>
              <a:ext uri="{FF2B5EF4-FFF2-40B4-BE49-F238E27FC236}">
                <a16:creationId xmlns:a16="http://schemas.microsoft.com/office/drawing/2014/main" id="{40FC604B-8EC9-45CE-07B6-4F84972A5AF5}"/>
              </a:ext>
            </a:extLst>
          </p:cNvPr>
          <p:cNvPicPr>
            <a:picLocks noChangeAspect="1"/>
          </p:cNvPicPr>
          <p:nvPr/>
        </p:nvPicPr>
        <p:blipFill>
          <a:blip r:embed="rId3"/>
          <a:stretch>
            <a:fillRect/>
          </a:stretch>
        </p:blipFill>
        <p:spPr>
          <a:xfrm>
            <a:off x="-8538" y="11689"/>
            <a:ext cx="5049078" cy="6858000"/>
          </a:xfrm>
          <a:prstGeom prst="rect">
            <a:avLst/>
          </a:prstGeom>
        </p:spPr>
      </p:pic>
      <p:pic>
        <p:nvPicPr>
          <p:cNvPr id="10" name="Grafik 9">
            <a:extLst>
              <a:ext uri="{FF2B5EF4-FFF2-40B4-BE49-F238E27FC236}">
                <a16:creationId xmlns:a16="http://schemas.microsoft.com/office/drawing/2014/main" id="{89F7963E-AE94-448F-D50F-D6293F325931}"/>
              </a:ext>
            </a:extLst>
          </p:cNvPr>
          <p:cNvPicPr>
            <a:picLocks noChangeAspect="1"/>
          </p:cNvPicPr>
          <p:nvPr/>
        </p:nvPicPr>
        <p:blipFill>
          <a:blip r:embed="rId4"/>
          <a:stretch>
            <a:fillRect/>
          </a:stretch>
        </p:blipFill>
        <p:spPr>
          <a:xfrm>
            <a:off x="4102834" y="2542674"/>
            <a:ext cx="5041166" cy="3868616"/>
          </a:xfrm>
          <a:prstGeom prst="rect">
            <a:avLst/>
          </a:prstGeom>
        </p:spPr>
      </p:pic>
      <p:pic>
        <p:nvPicPr>
          <p:cNvPr id="8" name="Grafik 7">
            <a:extLst>
              <a:ext uri="{FF2B5EF4-FFF2-40B4-BE49-F238E27FC236}">
                <a16:creationId xmlns:a16="http://schemas.microsoft.com/office/drawing/2014/main" id="{17E85CAC-00CA-D5D3-F6D6-715097840E5C}"/>
              </a:ext>
            </a:extLst>
          </p:cNvPr>
          <p:cNvPicPr>
            <a:picLocks noChangeAspect="1"/>
          </p:cNvPicPr>
          <p:nvPr/>
        </p:nvPicPr>
        <p:blipFill>
          <a:blip r:embed="rId5"/>
          <a:stretch>
            <a:fillRect/>
          </a:stretch>
        </p:blipFill>
        <p:spPr>
          <a:xfrm>
            <a:off x="3851920" y="3746726"/>
            <a:ext cx="1720519" cy="2241325"/>
          </a:xfrm>
          <a:prstGeom prst="rect">
            <a:avLst/>
          </a:prstGeom>
        </p:spPr>
      </p:pic>
      <p:pic>
        <p:nvPicPr>
          <p:cNvPr id="4" name="Grafik 3">
            <a:extLst>
              <a:ext uri="{FF2B5EF4-FFF2-40B4-BE49-F238E27FC236}">
                <a16:creationId xmlns:a16="http://schemas.microsoft.com/office/drawing/2014/main" id="{23E0729C-6D6D-863A-0E46-AFFAE7AABC93}"/>
              </a:ext>
            </a:extLst>
          </p:cNvPr>
          <p:cNvPicPr>
            <a:picLocks noChangeAspect="1"/>
          </p:cNvPicPr>
          <p:nvPr/>
        </p:nvPicPr>
        <p:blipFill>
          <a:blip r:embed="rId6"/>
          <a:stretch>
            <a:fillRect/>
          </a:stretch>
        </p:blipFill>
        <p:spPr>
          <a:xfrm>
            <a:off x="5040540" y="4446880"/>
            <a:ext cx="1694156" cy="1529319"/>
          </a:xfrm>
          <a:prstGeom prst="rect">
            <a:avLst/>
          </a:prstGeom>
        </p:spPr>
      </p:pic>
    </p:spTree>
    <p:extLst>
      <p:ext uri="{BB962C8B-B14F-4D97-AF65-F5344CB8AC3E}">
        <p14:creationId xmlns:p14="http://schemas.microsoft.com/office/powerpoint/2010/main" val="162487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04ECB-A912-5079-69E8-407058A6DB7A}"/>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D5736C29-DCE1-3585-DA5D-DF2EF0D0C68A}"/>
              </a:ext>
            </a:extLst>
          </p:cNvPr>
          <p:cNvSpPr>
            <a:spLocks noGrp="1" noChangeAspect="1"/>
          </p:cNvSpPr>
          <p:nvPr>
            <p:ph type="subTitle" idx="1"/>
          </p:nvPr>
        </p:nvSpPr>
        <p:spPr>
          <a:xfrm>
            <a:off x="503238" y="1655763"/>
            <a:ext cx="7993062" cy="1125165"/>
          </a:xfrm>
        </p:spPr>
        <p:txBody>
          <a:bodyPr rtlCol="0">
            <a:noAutofit/>
          </a:bodyPr>
          <a:lstStyle/>
          <a:p>
            <a:pPr fontAlgn="auto">
              <a:spcAft>
                <a:spcPts val="0"/>
              </a:spcAft>
              <a:defRPr/>
            </a:pPr>
            <a:r>
              <a:rPr lang="de-CH" sz="2400" b="1" dirty="0">
                <a:solidFill>
                  <a:srgbClr val="295F3C"/>
                </a:solidFill>
              </a:rPr>
              <a:t>Information Änderungen Pläne</a:t>
            </a:r>
          </a:p>
          <a:p>
            <a:pPr fontAlgn="auto">
              <a:lnSpc>
                <a:spcPct val="150000"/>
              </a:lnSpc>
              <a:spcAft>
                <a:spcPts val="0"/>
              </a:spcAft>
              <a:defRPr/>
            </a:pPr>
            <a:endParaRPr lang="de-CH" sz="2000"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endParaRPr lang="de-CH" sz="2000" dirty="0">
              <a:solidFill>
                <a:schemeClr val="tx1"/>
              </a:solidFill>
              <a:cs typeface="Calibri"/>
              <a:sym typeface="Wingdings" pitchFamily="2" charset="2"/>
            </a:endParaRPr>
          </a:p>
        </p:txBody>
      </p:sp>
      <p:pic>
        <p:nvPicPr>
          <p:cNvPr id="2" name="Grafik 1">
            <a:extLst>
              <a:ext uri="{FF2B5EF4-FFF2-40B4-BE49-F238E27FC236}">
                <a16:creationId xmlns:a16="http://schemas.microsoft.com/office/drawing/2014/main" id="{773E9360-127D-EF17-D5FB-202CCA4000EB}"/>
              </a:ext>
            </a:extLst>
          </p:cNvPr>
          <p:cNvPicPr>
            <a:picLocks noChangeAspect="1"/>
          </p:cNvPicPr>
          <p:nvPr/>
        </p:nvPicPr>
        <p:blipFill>
          <a:blip r:embed="rId3"/>
          <a:stretch>
            <a:fillRect/>
          </a:stretch>
        </p:blipFill>
        <p:spPr>
          <a:xfrm>
            <a:off x="647700" y="2236803"/>
            <a:ext cx="7772400" cy="4177069"/>
          </a:xfrm>
          <a:prstGeom prst="rect">
            <a:avLst/>
          </a:prstGeom>
          <a:ln>
            <a:solidFill>
              <a:schemeClr val="bg1">
                <a:lumMod val="50000"/>
              </a:schemeClr>
            </a:solidFill>
          </a:ln>
        </p:spPr>
      </p:pic>
      <p:pic>
        <p:nvPicPr>
          <p:cNvPr id="3" name="Grafik 2">
            <a:extLst>
              <a:ext uri="{FF2B5EF4-FFF2-40B4-BE49-F238E27FC236}">
                <a16:creationId xmlns:a16="http://schemas.microsoft.com/office/drawing/2014/main" id="{EF2F99FC-B45C-9441-5017-5E61923C6DCF}"/>
              </a:ext>
            </a:extLst>
          </p:cNvPr>
          <p:cNvPicPr>
            <a:picLocks noChangeAspect="1"/>
          </p:cNvPicPr>
          <p:nvPr/>
        </p:nvPicPr>
        <p:blipFill>
          <a:blip r:embed="rId4"/>
          <a:stretch>
            <a:fillRect/>
          </a:stretch>
        </p:blipFill>
        <p:spPr>
          <a:xfrm>
            <a:off x="323528" y="2547884"/>
            <a:ext cx="4248472" cy="3992728"/>
          </a:xfrm>
          <a:prstGeom prst="rect">
            <a:avLst/>
          </a:prstGeom>
        </p:spPr>
      </p:pic>
      <p:sp>
        <p:nvSpPr>
          <p:cNvPr id="4" name="Textfeld 3">
            <a:extLst>
              <a:ext uri="{FF2B5EF4-FFF2-40B4-BE49-F238E27FC236}">
                <a16:creationId xmlns:a16="http://schemas.microsoft.com/office/drawing/2014/main" id="{39655DC0-D090-9FA2-BBE3-F3F47F5123D9}"/>
              </a:ext>
            </a:extLst>
          </p:cNvPr>
          <p:cNvSpPr txBox="1"/>
          <p:nvPr/>
        </p:nvSpPr>
        <p:spPr>
          <a:xfrm>
            <a:off x="304848" y="6482361"/>
            <a:ext cx="8388424" cy="369332"/>
          </a:xfrm>
          <a:prstGeom prst="rect">
            <a:avLst/>
          </a:prstGeom>
          <a:noFill/>
        </p:spPr>
        <p:txBody>
          <a:bodyPr wrap="square" rtlCol="0">
            <a:spAutoFit/>
          </a:bodyPr>
          <a:lstStyle/>
          <a:p>
            <a:r>
              <a:rPr lang="de-CH" dirty="0">
                <a:hlinkClick r:id="rId5"/>
              </a:rPr>
              <a:t>https://experience.arcgis.com/experience/181b473147c847bda967bd44b9cfd567/</a:t>
            </a:r>
            <a:r>
              <a:rPr lang="de-CH" dirty="0"/>
              <a:t> </a:t>
            </a:r>
          </a:p>
        </p:txBody>
      </p:sp>
    </p:spTree>
    <p:extLst>
      <p:ext uri="{BB962C8B-B14F-4D97-AF65-F5344CB8AC3E}">
        <p14:creationId xmlns:p14="http://schemas.microsoft.com/office/powerpoint/2010/main" val="239846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E68A7-49B6-E83B-F25A-B44A0217CDD8}"/>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ACCC05B7-56E3-29D7-D3EC-ED4EE1850414}"/>
              </a:ext>
            </a:extLst>
          </p:cNvPr>
          <p:cNvSpPr>
            <a:spLocks noGrp="1" noChangeAspect="1"/>
          </p:cNvSpPr>
          <p:nvPr>
            <p:ph type="subTitle" idx="1"/>
          </p:nvPr>
        </p:nvSpPr>
        <p:spPr>
          <a:xfrm>
            <a:off x="503238" y="1655763"/>
            <a:ext cx="7993062" cy="1125165"/>
          </a:xfrm>
        </p:spPr>
        <p:txBody>
          <a:bodyPr rtlCol="0">
            <a:noAutofit/>
          </a:bodyPr>
          <a:lstStyle/>
          <a:p>
            <a:pPr fontAlgn="auto">
              <a:spcAft>
                <a:spcPts val="0"/>
              </a:spcAft>
              <a:defRPr/>
            </a:pPr>
            <a:r>
              <a:rPr lang="de-CH" sz="2400" b="1" dirty="0">
                <a:solidFill>
                  <a:srgbClr val="295F3C"/>
                </a:solidFill>
              </a:rPr>
              <a:t>Information Änderungen</a:t>
            </a:r>
          </a:p>
          <a:p>
            <a:pPr fontAlgn="auto">
              <a:lnSpc>
                <a:spcPct val="150000"/>
              </a:lnSpc>
              <a:spcAft>
                <a:spcPts val="0"/>
              </a:spcAft>
              <a:defRPr/>
            </a:pPr>
            <a:endParaRPr lang="de-CH" sz="2000"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endParaRPr lang="de-CH" sz="2000" dirty="0">
              <a:solidFill>
                <a:schemeClr val="tx1"/>
              </a:solidFill>
              <a:cs typeface="Calibri"/>
              <a:sym typeface="Wingdings" pitchFamily="2" charset="2"/>
            </a:endParaRPr>
          </a:p>
        </p:txBody>
      </p:sp>
      <p:pic>
        <p:nvPicPr>
          <p:cNvPr id="3" name="Grafik 2">
            <a:extLst>
              <a:ext uri="{FF2B5EF4-FFF2-40B4-BE49-F238E27FC236}">
                <a16:creationId xmlns:a16="http://schemas.microsoft.com/office/drawing/2014/main" id="{FB77FBC0-A428-85FB-7B42-3DB16239CD27}"/>
              </a:ext>
            </a:extLst>
          </p:cNvPr>
          <p:cNvPicPr>
            <a:picLocks noChangeAspect="1"/>
          </p:cNvPicPr>
          <p:nvPr/>
        </p:nvPicPr>
        <p:blipFill>
          <a:blip r:embed="rId3"/>
          <a:stretch>
            <a:fillRect/>
          </a:stretch>
        </p:blipFill>
        <p:spPr>
          <a:xfrm>
            <a:off x="647700" y="2218345"/>
            <a:ext cx="7772400" cy="4181837"/>
          </a:xfrm>
          <a:prstGeom prst="rect">
            <a:avLst/>
          </a:prstGeom>
          <a:ln>
            <a:solidFill>
              <a:schemeClr val="bg1">
                <a:lumMod val="50000"/>
              </a:schemeClr>
            </a:solidFill>
          </a:ln>
        </p:spPr>
      </p:pic>
      <p:pic>
        <p:nvPicPr>
          <p:cNvPr id="4" name="Grafik 3">
            <a:extLst>
              <a:ext uri="{FF2B5EF4-FFF2-40B4-BE49-F238E27FC236}">
                <a16:creationId xmlns:a16="http://schemas.microsoft.com/office/drawing/2014/main" id="{E5DCE44F-214D-D1C8-5FB7-6297BFEE9E78}"/>
              </a:ext>
            </a:extLst>
          </p:cNvPr>
          <p:cNvPicPr>
            <a:picLocks noChangeAspect="1"/>
          </p:cNvPicPr>
          <p:nvPr/>
        </p:nvPicPr>
        <p:blipFill>
          <a:blip r:embed="rId4"/>
          <a:stretch>
            <a:fillRect/>
          </a:stretch>
        </p:blipFill>
        <p:spPr>
          <a:xfrm>
            <a:off x="3851920" y="1655763"/>
            <a:ext cx="977900" cy="1739900"/>
          </a:xfrm>
          <a:prstGeom prst="rect">
            <a:avLst/>
          </a:prstGeom>
        </p:spPr>
      </p:pic>
      <p:pic>
        <p:nvPicPr>
          <p:cNvPr id="6" name="Grafik 5">
            <a:extLst>
              <a:ext uri="{FF2B5EF4-FFF2-40B4-BE49-F238E27FC236}">
                <a16:creationId xmlns:a16="http://schemas.microsoft.com/office/drawing/2014/main" id="{8BCA0796-68C5-42C5-815F-6624F8DA4132}"/>
              </a:ext>
            </a:extLst>
          </p:cNvPr>
          <p:cNvPicPr>
            <a:picLocks noChangeAspect="1"/>
          </p:cNvPicPr>
          <p:nvPr/>
        </p:nvPicPr>
        <p:blipFill>
          <a:blip r:embed="rId5"/>
          <a:stretch>
            <a:fillRect/>
          </a:stretch>
        </p:blipFill>
        <p:spPr>
          <a:xfrm>
            <a:off x="4974282" y="2924944"/>
            <a:ext cx="1757958" cy="1771837"/>
          </a:xfrm>
          <a:prstGeom prst="rect">
            <a:avLst/>
          </a:prstGeom>
        </p:spPr>
      </p:pic>
      <p:pic>
        <p:nvPicPr>
          <p:cNvPr id="10" name="Grafik 9">
            <a:extLst>
              <a:ext uri="{FF2B5EF4-FFF2-40B4-BE49-F238E27FC236}">
                <a16:creationId xmlns:a16="http://schemas.microsoft.com/office/drawing/2014/main" id="{0223C2F7-07A4-EABE-23A7-DD9019A85331}"/>
              </a:ext>
            </a:extLst>
          </p:cNvPr>
          <p:cNvPicPr>
            <a:picLocks noChangeAspect="1"/>
          </p:cNvPicPr>
          <p:nvPr/>
        </p:nvPicPr>
        <p:blipFill>
          <a:blip r:embed="rId6"/>
          <a:stretch>
            <a:fillRect/>
          </a:stretch>
        </p:blipFill>
        <p:spPr>
          <a:xfrm>
            <a:off x="4572000" y="2722648"/>
            <a:ext cx="3848100" cy="3664633"/>
          </a:xfrm>
          <a:prstGeom prst="rect">
            <a:avLst/>
          </a:prstGeom>
        </p:spPr>
      </p:pic>
      <p:pic>
        <p:nvPicPr>
          <p:cNvPr id="9" name="Grafik 8">
            <a:extLst>
              <a:ext uri="{FF2B5EF4-FFF2-40B4-BE49-F238E27FC236}">
                <a16:creationId xmlns:a16="http://schemas.microsoft.com/office/drawing/2014/main" id="{3A9CB738-F86D-4835-2B11-65E3D98EA05B}"/>
              </a:ext>
            </a:extLst>
          </p:cNvPr>
          <p:cNvPicPr>
            <a:picLocks noChangeAspect="1"/>
          </p:cNvPicPr>
          <p:nvPr/>
        </p:nvPicPr>
        <p:blipFill>
          <a:blip r:embed="rId4"/>
          <a:stretch>
            <a:fillRect/>
          </a:stretch>
        </p:blipFill>
        <p:spPr>
          <a:xfrm>
            <a:off x="4283968" y="1556792"/>
            <a:ext cx="977900" cy="1739900"/>
          </a:xfrm>
          <a:prstGeom prst="rect">
            <a:avLst/>
          </a:prstGeom>
        </p:spPr>
      </p:pic>
    </p:spTree>
    <p:extLst>
      <p:ext uri="{BB962C8B-B14F-4D97-AF65-F5344CB8AC3E}">
        <p14:creationId xmlns:p14="http://schemas.microsoft.com/office/powerpoint/2010/main" val="310835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F630C-26B6-5E2F-2835-A8E84EA182ED}"/>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4ECC20ED-D1BA-00B7-D5C0-39EECDCA388B}"/>
              </a:ext>
            </a:extLst>
          </p:cNvPr>
          <p:cNvSpPr>
            <a:spLocks noGrp="1" noChangeAspect="1"/>
          </p:cNvSpPr>
          <p:nvPr>
            <p:ph type="subTitle" idx="1"/>
          </p:nvPr>
        </p:nvSpPr>
        <p:spPr>
          <a:xfrm>
            <a:off x="503238" y="1655763"/>
            <a:ext cx="7993062" cy="1125165"/>
          </a:xfrm>
        </p:spPr>
        <p:txBody>
          <a:bodyPr rtlCol="0">
            <a:noAutofit/>
          </a:bodyPr>
          <a:lstStyle/>
          <a:p>
            <a:pPr fontAlgn="auto">
              <a:spcAft>
                <a:spcPts val="0"/>
              </a:spcAft>
              <a:defRPr/>
            </a:pPr>
            <a:r>
              <a:rPr lang="de-CH" sz="2400" b="1" dirty="0">
                <a:solidFill>
                  <a:srgbClr val="295F3C"/>
                </a:solidFill>
              </a:rPr>
              <a:t>Information Änderungen</a:t>
            </a:r>
          </a:p>
          <a:p>
            <a:pPr fontAlgn="auto">
              <a:lnSpc>
                <a:spcPct val="150000"/>
              </a:lnSpc>
              <a:spcAft>
                <a:spcPts val="0"/>
              </a:spcAft>
              <a:defRPr/>
            </a:pPr>
            <a:endParaRPr lang="de-CH" sz="2000" dirty="0">
              <a:solidFill>
                <a:schemeClr val="tx1"/>
              </a:solidFill>
              <a:cs typeface="Calibri"/>
              <a:sym typeface="Wingdings" pitchFamily="2" charset="2"/>
            </a:endParaRPr>
          </a:p>
          <a:p>
            <a:pPr marL="342900" indent="-342900" fontAlgn="auto">
              <a:lnSpc>
                <a:spcPct val="150000"/>
              </a:lnSpc>
              <a:spcAft>
                <a:spcPts val="0"/>
              </a:spcAft>
              <a:buFont typeface="Arial" panose="020B0604020202020204" pitchFamily="34" charset="0"/>
              <a:buChar char="•"/>
              <a:defRPr/>
            </a:pPr>
            <a:endParaRPr lang="de-CH" sz="2000" dirty="0">
              <a:solidFill>
                <a:schemeClr val="tx1"/>
              </a:solidFill>
              <a:cs typeface="Calibri"/>
              <a:sym typeface="Wingdings" pitchFamily="2" charset="2"/>
            </a:endParaRPr>
          </a:p>
        </p:txBody>
      </p:sp>
      <p:pic>
        <p:nvPicPr>
          <p:cNvPr id="7" name="Grafik 6">
            <a:extLst>
              <a:ext uri="{FF2B5EF4-FFF2-40B4-BE49-F238E27FC236}">
                <a16:creationId xmlns:a16="http://schemas.microsoft.com/office/drawing/2014/main" id="{0984EC75-2994-11BF-B2D3-B697A3869F44}"/>
              </a:ext>
            </a:extLst>
          </p:cNvPr>
          <p:cNvPicPr>
            <a:picLocks noChangeAspect="1"/>
          </p:cNvPicPr>
          <p:nvPr/>
        </p:nvPicPr>
        <p:blipFill>
          <a:blip r:embed="rId3"/>
          <a:stretch>
            <a:fillRect/>
          </a:stretch>
        </p:blipFill>
        <p:spPr>
          <a:xfrm>
            <a:off x="611560" y="2218345"/>
            <a:ext cx="7772400" cy="4177069"/>
          </a:xfrm>
          <a:prstGeom prst="rect">
            <a:avLst/>
          </a:prstGeom>
          <a:ln>
            <a:solidFill>
              <a:schemeClr val="bg1">
                <a:lumMod val="50000"/>
              </a:schemeClr>
            </a:solidFill>
          </a:ln>
        </p:spPr>
      </p:pic>
      <p:sp>
        <p:nvSpPr>
          <p:cNvPr id="10" name="Textfeld 9">
            <a:extLst>
              <a:ext uri="{FF2B5EF4-FFF2-40B4-BE49-F238E27FC236}">
                <a16:creationId xmlns:a16="http://schemas.microsoft.com/office/drawing/2014/main" id="{7CB5444D-9B4A-06F4-6EF9-3581F73D8C58}"/>
              </a:ext>
            </a:extLst>
          </p:cNvPr>
          <p:cNvSpPr txBox="1"/>
          <p:nvPr/>
        </p:nvSpPr>
        <p:spPr>
          <a:xfrm>
            <a:off x="4452392" y="1013724"/>
            <a:ext cx="3931568" cy="923330"/>
          </a:xfrm>
          <a:prstGeom prst="rect">
            <a:avLst/>
          </a:prstGeom>
          <a:noFill/>
        </p:spPr>
        <p:txBody>
          <a:bodyPr wrap="square" rtlCol="0">
            <a:spAutoFit/>
          </a:bodyPr>
          <a:lstStyle/>
          <a:p>
            <a:r>
              <a:rPr lang="de-CH" dirty="0"/>
              <a:t>Zoom und Scroll parallel: immer gleicher Ausschnitt im gleichen Massstab links und rechts</a:t>
            </a:r>
          </a:p>
        </p:txBody>
      </p:sp>
    </p:spTree>
    <p:extLst>
      <p:ext uri="{BB962C8B-B14F-4D97-AF65-F5344CB8AC3E}">
        <p14:creationId xmlns:p14="http://schemas.microsoft.com/office/powerpoint/2010/main" val="1268836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a:extLst>
              <a:ext uri="{FF2B5EF4-FFF2-40B4-BE49-F238E27FC236}">
                <a16:creationId xmlns:a16="http://schemas.microsoft.com/office/drawing/2014/main" id="{920391A5-6E18-1810-0E83-166B44C556F0}"/>
              </a:ext>
            </a:extLst>
          </p:cNvPr>
          <p:cNvSpPr>
            <a:spLocks noGrp="1" noChangeAspect="1"/>
          </p:cNvSpPr>
          <p:nvPr>
            <p:ph type="subTitle" idx="1"/>
          </p:nvPr>
        </p:nvSpPr>
        <p:spPr>
          <a:xfrm>
            <a:off x="503238" y="1655763"/>
            <a:ext cx="8374062" cy="4797425"/>
          </a:xfrm>
        </p:spPr>
        <p:txBody>
          <a:bodyPr rtlCol="0">
            <a:noAutofit/>
          </a:bodyPr>
          <a:lstStyle/>
          <a:p>
            <a:pPr fontAlgn="auto">
              <a:spcAft>
                <a:spcPts val="600"/>
              </a:spcAft>
              <a:buClr>
                <a:srgbClr val="295F3C"/>
              </a:buClr>
              <a:defRPr/>
            </a:pPr>
            <a:r>
              <a:rPr lang="de-CH" sz="2400" b="1" dirty="0">
                <a:solidFill>
                  <a:srgbClr val="295F3C"/>
                </a:solidFill>
              </a:rPr>
              <a:t>Gesetzlicher Rahmen</a:t>
            </a:r>
          </a:p>
          <a:p>
            <a:pPr marL="285750" indent="-285750" fontAlgn="auto">
              <a:spcAft>
                <a:spcPts val="600"/>
              </a:spcAft>
              <a:buClr>
                <a:srgbClr val="295F3C"/>
              </a:buClr>
              <a:buFont typeface="Arial" panose="05000000000000000000" pitchFamily="2" charset="2"/>
              <a:buChar char="•"/>
              <a:defRPr/>
            </a:pPr>
            <a:r>
              <a:rPr lang="de-DE" sz="1800" b="1" dirty="0">
                <a:solidFill>
                  <a:schemeClr val="tx1"/>
                </a:solidFill>
              </a:rPr>
              <a:t>Neues Bundesgesetz über die Raumplanung (RPG)</a:t>
            </a:r>
            <a:br>
              <a:rPr lang="de-DE" sz="1800" b="1" dirty="0">
                <a:solidFill>
                  <a:schemeClr val="tx1"/>
                </a:solidFill>
              </a:rPr>
            </a:br>
            <a:r>
              <a:rPr lang="de-DE" sz="1800" dirty="0">
                <a:solidFill>
                  <a:schemeClr val="tx1"/>
                </a:solidFill>
              </a:rPr>
              <a:t>In Kraft seit 1. Mai 2014 / Fraktionen Gemeinde Domleschg 64 bis 80% Ja-Stimmen</a:t>
            </a:r>
            <a:endParaRPr lang="de-DE" sz="1800" dirty="0">
              <a:solidFill>
                <a:schemeClr val="tx1"/>
              </a:solidFill>
              <a:ea typeface="Calibri"/>
              <a:cs typeface="Calibri"/>
            </a:endParaRPr>
          </a:p>
          <a:p>
            <a:pPr marL="285750" indent="-285750" fontAlgn="auto">
              <a:spcAft>
                <a:spcPts val="600"/>
              </a:spcAft>
              <a:buClr>
                <a:srgbClr val="295F3C"/>
              </a:buClr>
              <a:buFont typeface="Arial" panose="05000000000000000000" pitchFamily="2" charset="2"/>
              <a:buChar char="•"/>
              <a:defRPr/>
            </a:pPr>
            <a:r>
              <a:rPr lang="de-DE" sz="1800" b="1" dirty="0">
                <a:solidFill>
                  <a:schemeClr val="tx1"/>
                </a:solidFill>
              </a:rPr>
              <a:t>Kantonaler Richtplan Siedlung (RIP-S) </a:t>
            </a:r>
            <a:br>
              <a:rPr lang="de-DE" sz="1800" dirty="0">
                <a:solidFill>
                  <a:schemeClr val="tx1"/>
                </a:solidFill>
              </a:rPr>
            </a:br>
            <a:r>
              <a:rPr lang="de-DE" sz="1800" dirty="0">
                <a:solidFill>
                  <a:schemeClr val="tx1"/>
                </a:solidFill>
              </a:rPr>
              <a:t>von der Regierung verabschiedet am 20. März 2018</a:t>
            </a:r>
            <a:br>
              <a:rPr lang="de-DE" sz="1800" dirty="0">
                <a:solidFill>
                  <a:schemeClr val="tx1"/>
                </a:solidFill>
              </a:rPr>
            </a:br>
            <a:r>
              <a:rPr lang="de-DE" sz="1800" dirty="0">
                <a:solidFill>
                  <a:schemeClr val="tx1"/>
                </a:solidFill>
              </a:rPr>
              <a:t>vom Bundesrat genehmigt am 10. April 2019</a:t>
            </a:r>
            <a:endParaRPr lang="de-DE" sz="1800" dirty="0">
              <a:solidFill>
                <a:schemeClr val="tx1"/>
              </a:solidFill>
              <a:ea typeface="Calibri"/>
              <a:cs typeface="Calibri"/>
            </a:endParaRPr>
          </a:p>
          <a:p>
            <a:pPr marL="285750" indent="-285750" fontAlgn="auto">
              <a:spcAft>
                <a:spcPts val="600"/>
              </a:spcAft>
              <a:buClr>
                <a:srgbClr val="295F3C"/>
              </a:buClr>
              <a:buFont typeface="Arial" panose="05000000000000000000" pitchFamily="2" charset="2"/>
              <a:buChar char="•"/>
              <a:defRPr/>
            </a:pPr>
            <a:r>
              <a:rPr lang="de-DE" sz="1800" b="1" dirty="0">
                <a:solidFill>
                  <a:schemeClr val="tx1"/>
                </a:solidFill>
              </a:rPr>
              <a:t>Änderung kantonales Raumplanungsrecht (KRG/KRVO)</a:t>
            </a:r>
            <a:br>
              <a:rPr lang="de-DE" sz="1800" b="1" dirty="0">
                <a:solidFill>
                  <a:schemeClr val="tx1"/>
                </a:solidFill>
              </a:rPr>
            </a:br>
            <a:r>
              <a:rPr lang="de-DE" sz="1800" dirty="0">
                <a:solidFill>
                  <a:schemeClr val="tx1"/>
                </a:solidFill>
              </a:rPr>
              <a:t>Oktobersession 2018 </a:t>
            </a:r>
            <a:r>
              <a:rPr lang="de-DE" sz="1800" dirty="0" err="1">
                <a:solidFill>
                  <a:schemeClr val="tx1"/>
                </a:solidFill>
              </a:rPr>
              <a:t>Grosser</a:t>
            </a:r>
            <a:r>
              <a:rPr lang="de-DE" sz="1800" dirty="0">
                <a:solidFill>
                  <a:schemeClr val="tx1"/>
                </a:solidFill>
              </a:rPr>
              <a:t> Rat, in Kraft seit 1. April 2019</a:t>
            </a:r>
            <a:endParaRPr lang="de-DE" sz="1800" dirty="0">
              <a:solidFill>
                <a:schemeClr val="tx1"/>
              </a:solidFill>
              <a:ea typeface="Calibri"/>
              <a:cs typeface="Calibri"/>
            </a:endParaRPr>
          </a:p>
          <a:p>
            <a:pPr marL="285750" indent="-285750" fontAlgn="auto">
              <a:spcAft>
                <a:spcPts val="600"/>
              </a:spcAft>
              <a:buClr>
                <a:srgbClr val="295F3C"/>
              </a:buClr>
              <a:buFont typeface="Arial" panose="05000000000000000000" pitchFamily="2" charset="2"/>
              <a:buChar char="•"/>
              <a:defRPr/>
            </a:pPr>
            <a:r>
              <a:rPr lang="de-DE" sz="1800" b="1" dirty="0">
                <a:solidFill>
                  <a:schemeClr val="tx1"/>
                </a:solidFill>
              </a:rPr>
              <a:t>Zweitwohnungsgesetz</a:t>
            </a:r>
            <a:r>
              <a:rPr lang="de-DE" sz="1800" dirty="0">
                <a:solidFill>
                  <a:schemeClr val="tx1"/>
                </a:solidFill>
              </a:rPr>
              <a:t> </a:t>
            </a:r>
            <a:br>
              <a:rPr lang="de-DE" sz="1800" dirty="0">
                <a:solidFill>
                  <a:schemeClr val="tx1"/>
                </a:solidFill>
              </a:rPr>
            </a:br>
            <a:r>
              <a:rPr lang="de-DE" sz="1800" dirty="0">
                <a:solidFill>
                  <a:schemeClr val="tx1"/>
                </a:solidFill>
              </a:rPr>
              <a:t>Initiative vom 11. März 2012</a:t>
            </a:r>
            <a:br>
              <a:rPr lang="de-DE" sz="1800" dirty="0">
                <a:solidFill>
                  <a:schemeClr val="tx1"/>
                </a:solidFill>
                <a:ea typeface="Calibri"/>
                <a:cs typeface="Calibri"/>
              </a:rPr>
            </a:br>
            <a:r>
              <a:rPr lang="de-DE" sz="1800" dirty="0">
                <a:solidFill>
                  <a:schemeClr val="tx1"/>
                </a:solidFill>
              </a:rPr>
              <a:t>Gemeinde Domleschg 24%</a:t>
            </a:r>
            <a:endParaRPr lang="de-DE" sz="1800" dirty="0">
              <a:solidFill>
                <a:schemeClr val="tx1"/>
              </a:solidFill>
              <a:ea typeface="Calibri"/>
              <a:cs typeface="Calibri"/>
            </a:endParaRPr>
          </a:p>
          <a:p>
            <a:pPr marL="285750" indent="-285750" fontAlgn="auto">
              <a:spcAft>
                <a:spcPts val="0"/>
              </a:spcAft>
              <a:buClr>
                <a:srgbClr val="295F3C"/>
              </a:buClr>
              <a:buFont typeface="Arial" panose="05000000000000000000" pitchFamily="2" charset="2"/>
              <a:buChar char="•"/>
              <a:defRPr/>
            </a:pPr>
            <a:r>
              <a:rPr lang="de-DE" sz="1800" b="1" dirty="0">
                <a:solidFill>
                  <a:schemeClr val="tx1"/>
                </a:solidFill>
              </a:rPr>
              <a:t>Revision RPG 2                                                                                                         </a:t>
            </a:r>
            <a:br>
              <a:rPr lang="de-DE" sz="1800" b="1" dirty="0">
                <a:solidFill>
                  <a:schemeClr val="tx1"/>
                </a:solidFill>
              </a:rPr>
            </a:br>
            <a:r>
              <a:rPr lang="de-DE" sz="1800" dirty="0">
                <a:solidFill>
                  <a:schemeClr val="tx1"/>
                </a:solidFill>
              </a:rPr>
              <a:t>Bauen </a:t>
            </a:r>
            <a:r>
              <a:rPr lang="de-DE" sz="1800" dirty="0" err="1">
                <a:solidFill>
                  <a:schemeClr val="tx1"/>
                </a:solidFill>
              </a:rPr>
              <a:t>ausserhalb</a:t>
            </a:r>
            <a:r>
              <a:rPr lang="de-DE" sz="1800" dirty="0">
                <a:solidFill>
                  <a:schemeClr val="tx1"/>
                </a:solidFill>
              </a:rPr>
              <a:t> der Bauzone, Beschluss Parlament am 29. Sept. 2023,</a:t>
            </a:r>
            <a:br>
              <a:rPr lang="de-DE" sz="1800" dirty="0">
                <a:solidFill>
                  <a:schemeClr val="tx1"/>
                </a:solidFill>
              </a:rPr>
            </a:br>
            <a:r>
              <a:rPr lang="de-DE" sz="1800" dirty="0">
                <a:solidFill>
                  <a:schemeClr val="tx1"/>
                </a:solidFill>
              </a:rPr>
              <a:t>Inkrafttreten 1. Januar und 1. Juli 2026</a:t>
            </a:r>
            <a:endParaRPr lang="de-DE" sz="1800" dirty="0">
              <a:solidFill>
                <a:schemeClr val="tx1"/>
              </a:solidFill>
              <a:ea typeface="Calibri"/>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186F7960-9F75-A132-2BE9-2AB0898BBE4D}"/>
              </a:ext>
            </a:extLst>
          </p:cNvPr>
          <p:cNvSpPr>
            <a:spLocks noGrp="1"/>
          </p:cNvSpPr>
          <p:nvPr>
            <p:ph type="subTitle" idx="1"/>
          </p:nvPr>
        </p:nvSpPr>
        <p:spPr>
          <a:xfrm>
            <a:off x="463550" y="1773238"/>
            <a:ext cx="7993063" cy="2459037"/>
          </a:xfrm>
        </p:spPr>
        <p:txBody>
          <a:bodyPr rtlCol="0">
            <a:normAutofit/>
          </a:bodyPr>
          <a:lstStyle/>
          <a:p>
            <a:pPr fontAlgn="auto">
              <a:spcAft>
                <a:spcPts val="0"/>
              </a:spcAft>
              <a:defRPr/>
            </a:pPr>
            <a:endParaRPr lang="de-DE"/>
          </a:p>
        </p:txBody>
      </p:sp>
      <p:pic>
        <p:nvPicPr>
          <p:cNvPr id="51202" name="Grafik 6" descr="Ein Bild, das Gras, draußen, Baum, Luftfotografie enthält.&#10;&#10;Automatisch generierte Beschreibung">
            <a:extLst>
              <a:ext uri="{FF2B5EF4-FFF2-40B4-BE49-F238E27FC236}">
                <a16:creationId xmlns:a16="http://schemas.microsoft.com/office/drawing/2014/main" id="{70EF22AA-9822-C631-78EF-F6E9CA25D1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1450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6E4E4-4E0E-0CC1-FE99-9324D4513E14}"/>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6CB6D555-C6BE-44AA-FE97-7CD107F34AD6}"/>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Inhalt</a:t>
            </a:r>
          </a:p>
          <a:p>
            <a:pPr marL="342900" indent="-342900" fontAlgn="auto">
              <a:spcAft>
                <a:spcPts val="0"/>
              </a:spcAft>
              <a:buFont typeface="Arial" panose="020B0604020202020204" pitchFamily="34" charset="0"/>
              <a:buChar char="•"/>
              <a:defRPr/>
            </a:pPr>
            <a:endParaRPr lang="de-CH" sz="1800" dirty="0">
              <a:solidFill>
                <a:schemeClr val="tx1"/>
              </a:solidFill>
            </a:endParaRPr>
          </a:p>
          <a:p>
            <a:pPr marL="342900" indent="-342900" fontAlgn="auto">
              <a:lnSpc>
                <a:spcPct val="150000"/>
              </a:lnSpc>
              <a:spcAft>
                <a:spcPts val="0"/>
              </a:spcAft>
              <a:buFont typeface="+mj-lt"/>
              <a:buAutoNum type="arabicPeriod"/>
              <a:defRPr/>
            </a:pPr>
            <a:r>
              <a:rPr lang="de-CH" sz="2000" dirty="0">
                <a:solidFill>
                  <a:schemeClr val="tx1"/>
                </a:solidFill>
                <a:cs typeface="Calibri"/>
              </a:rPr>
              <a:t>Hauptziele der Gesamtrevision der Ortsplanung </a:t>
            </a:r>
          </a:p>
          <a:p>
            <a:pPr marL="342900" indent="-342900" fontAlgn="auto">
              <a:lnSpc>
                <a:spcPct val="150000"/>
              </a:lnSpc>
              <a:spcAft>
                <a:spcPts val="0"/>
              </a:spcAft>
              <a:buFont typeface="+mj-lt"/>
              <a:buAutoNum type="arabicPeriod"/>
              <a:defRPr/>
            </a:pPr>
            <a:r>
              <a:rPr lang="de-CH" sz="2000" dirty="0">
                <a:solidFill>
                  <a:schemeClr val="tx1"/>
                </a:solidFill>
                <a:cs typeface="Calibri"/>
              </a:rPr>
              <a:t>Rückblick auf die Mitwirkungsauflage</a:t>
            </a:r>
          </a:p>
          <a:p>
            <a:pPr marL="342900" indent="-342900" fontAlgn="auto">
              <a:lnSpc>
                <a:spcPct val="150000"/>
              </a:lnSpc>
              <a:spcAft>
                <a:spcPts val="0"/>
              </a:spcAft>
              <a:buFont typeface="+mj-lt"/>
              <a:buAutoNum type="arabicPeriod"/>
              <a:defRPr/>
            </a:pPr>
            <a:r>
              <a:rPr lang="de-CH" sz="2000" dirty="0">
                <a:solidFill>
                  <a:schemeClr val="tx1"/>
                </a:solidFill>
                <a:cs typeface="Calibri"/>
              </a:rPr>
              <a:t>Wichtigste Änderungen aufgrund der zweiten Mitwirkung</a:t>
            </a:r>
          </a:p>
          <a:p>
            <a:pPr marL="342900" indent="-342900" fontAlgn="auto">
              <a:lnSpc>
                <a:spcPct val="150000"/>
              </a:lnSpc>
              <a:spcAft>
                <a:spcPts val="0"/>
              </a:spcAft>
              <a:buFont typeface="+mj-lt"/>
              <a:buAutoNum type="arabicPeriod"/>
              <a:defRPr/>
            </a:pPr>
            <a:r>
              <a:rPr lang="de-CH" sz="2000" b="1" dirty="0">
                <a:solidFill>
                  <a:schemeClr val="tx1"/>
                </a:solidFill>
                <a:cs typeface="Calibri"/>
              </a:rPr>
              <a:t>Weiteres Vorgehen</a:t>
            </a:r>
          </a:p>
          <a:p>
            <a:pPr fontAlgn="auto">
              <a:spcAft>
                <a:spcPts val="0"/>
              </a:spcAft>
              <a:defRPr/>
            </a:pPr>
            <a:endParaRPr lang="de-CH" dirty="0"/>
          </a:p>
        </p:txBody>
      </p:sp>
    </p:spTree>
    <p:extLst>
      <p:ext uri="{BB962C8B-B14F-4D97-AF65-F5344CB8AC3E}">
        <p14:creationId xmlns:p14="http://schemas.microsoft.com/office/powerpoint/2010/main" val="9916227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a:extLst>
              <a:ext uri="{FF2B5EF4-FFF2-40B4-BE49-F238E27FC236}">
                <a16:creationId xmlns:a16="http://schemas.microsoft.com/office/drawing/2014/main" id="{F16FB0F5-2CF9-814B-5565-862239F410E9}"/>
              </a:ext>
            </a:extLst>
          </p:cNvPr>
          <p:cNvSpPr>
            <a:spLocks noGrp="1" noChangeAspect="1"/>
          </p:cNvSpPr>
          <p:nvPr>
            <p:ph type="subTitle" idx="1"/>
          </p:nvPr>
        </p:nvSpPr>
        <p:spPr>
          <a:xfrm>
            <a:off x="503238" y="1655763"/>
            <a:ext cx="8245475" cy="4941887"/>
          </a:xfrm>
        </p:spPr>
        <p:txBody>
          <a:bodyPr rtlCol="0">
            <a:noAutofit/>
          </a:bodyPr>
          <a:lstStyle/>
          <a:p>
            <a:pPr fontAlgn="auto">
              <a:spcAft>
                <a:spcPts val="0"/>
              </a:spcAft>
              <a:defRPr/>
            </a:pPr>
            <a:r>
              <a:rPr lang="de-CH" sz="2400" b="1">
                <a:solidFill>
                  <a:srgbClr val="295F3C"/>
                </a:solidFill>
              </a:rPr>
              <a:t>Unterlagen Ortsplanungsrevision</a:t>
            </a:r>
            <a:endParaRPr lang="de-CH" sz="2400" b="1" dirty="0">
              <a:solidFill>
                <a:srgbClr val="295F3C"/>
              </a:solidFill>
            </a:endParaRPr>
          </a:p>
          <a:p>
            <a:pPr marL="342900" indent="-342900" fontAlgn="auto">
              <a:spcAft>
                <a:spcPts val="0"/>
              </a:spcAft>
              <a:buFont typeface="Arial" panose="020B0604020202020204" pitchFamily="34" charset="0"/>
              <a:buChar char="•"/>
              <a:defRPr/>
            </a:pPr>
            <a:endParaRPr lang="de-CH" sz="1800" dirty="0">
              <a:solidFill>
                <a:schemeClr val="tx1"/>
              </a:solidFill>
            </a:endParaRPr>
          </a:p>
          <a:p>
            <a:pPr marL="285750" indent="-285750" fontAlgn="auto">
              <a:spcAft>
                <a:spcPts val="600"/>
              </a:spcAft>
              <a:buClr>
                <a:srgbClr val="295F3C"/>
              </a:buClr>
              <a:buFont typeface="Arial" panose="020B0604020202020204" pitchFamily="34" charset="0"/>
              <a:buChar char="•"/>
              <a:defRPr/>
            </a:pPr>
            <a:r>
              <a:rPr lang="de-DE" sz="1800" b="1" dirty="0">
                <a:solidFill>
                  <a:schemeClr val="tx1"/>
                </a:solidFill>
              </a:rPr>
              <a:t>Pläne</a:t>
            </a:r>
            <a:endParaRPr lang="de-DE" sz="1800" b="1" dirty="0">
              <a:solidFill>
                <a:schemeClr val="tx1"/>
              </a:solidFill>
              <a:cs typeface="Calibri"/>
            </a:endParaRPr>
          </a:p>
          <a:p>
            <a:pPr marL="625475" indent="-285750" fontAlgn="auto">
              <a:spcAft>
                <a:spcPts val="600"/>
              </a:spcAft>
              <a:buClr>
                <a:srgbClr val="295F3C"/>
              </a:buClr>
              <a:buFont typeface="Arial" panose="05000000000000000000" pitchFamily="2" charset="2"/>
              <a:buChar char="•"/>
              <a:tabLst>
                <a:tab pos="715963" algn="l"/>
              </a:tabLst>
              <a:defRPr/>
            </a:pPr>
            <a:r>
              <a:rPr lang="de-DE" sz="1800" dirty="0">
                <a:solidFill>
                  <a:schemeClr val="tx1"/>
                </a:solidFill>
              </a:rPr>
              <a:t>Zonenpläne und Generelle Gestaltungspläne 1:2‘000</a:t>
            </a:r>
            <a:endParaRPr lang="de-DE" sz="1800" dirty="0">
              <a:solidFill>
                <a:schemeClr val="tx1"/>
              </a:solidFill>
              <a:ea typeface="Calibri"/>
              <a:cs typeface="Calibri"/>
            </a:endParaRPr>
          </a:p>
          <a:p>
            <a:pPr marL="625475" indent="-285750" fontAlgn="auto">
              <a:spcAft>
                <a:spcPts val="600"/>
              </a:spcAft>
              <a:buClr>
                <a:srgbClr val="295F3C"/>
              </a:buClr>
              <a:buFont typeface="Arial" panose="05000000000000000000" pitchFamily="2" charset="2"/>
              <a:buChar char="•"/>
              <a:tabLst>
                <a:tab pos="715963" algn="l"/>
              </a:tabLst>
              <a:defRPr/>
            </a:pPr>
            <a:r>
              <a:rPr lang="de-DE" sz="1800" dirty="0">
                <a:solidFill>
                  <a:schemeClr val="tx1"/>
                </a:solidFill>
                <a:ea typeface="Calibri"/>
                <a:cs typeface="Calibri"/>
              </a:rPr>
              <a:t>Zonenplan und Genereller Gestaltungsplan 1:10‘000 </a:t>
            </a:r>
            <a:br>
              <a:rPr lang="de-DE" sz="1800" dirty="0">
                <a:solidFill>
                  <a:schemeClr val="tx1"/>
                </a:solidFill>
                <a:ea typeface="Calibri"/>
                <a:cs typeface="Calibri"/>
              </a:rPr>
            </a:br>
            <a:r>
              <a:rPr lang="de-DE" sz="1800" dirty="0">
                <a:solidFill>
                  <a:schemeClr val="tx1"/>
                </a:solidFill>
                <a:ea typeface="Calibri"/>
                <a:cs typeface="Calibri"/>
              </a:rPr>
              <a:t>(übriges Gemeindegebiet)</a:t>
            </a:r>
          </a:p>
          <a:p>
            <a:pPr marL="625475" indent="-285750" fontAlgn="auto">
              <a:spcAft>
                <a:spcPts val="600"/>
              </a:spcAft>
              <a:buClr>
                <a:srgbClr val="295F3C"/>
              </a:buClr>
              <a:buFont typeface="Arial" panose="05000000000000000000" pitchFamily="2" charset="2"/>
              <a:buChar char="•"/>
              <a:tabLst>
                <a:tab pos="715963" algn="l"/>
              </a:tabLst>
              <a:defRPr/>
            </a:pPr>
            <a:r>
              <a:rPr lang="de-DE" sz="1800" dirty="0">
                <a:solidFill>
                  <a:schemeClr val="tx1"/>
                </a:solidFill>
              </a:rPr>
              <a:t>Generelle </a:t>
            </a:r>
            <a:r>
              <a:rPr lang="de-DE" sz="1800" dirty="0" err="1">
                <a:solidFill>
                  <a:schemeClr val="tx1"/>
                </a:solidFill>
              </a:rPr>
              <a:t>Erschliessungspläne</a:t>
            </a:r>
            <a:r>
              <a:rPr lang="de-DE" sz="1800" dirty="0">
                <a:solidFill>
                  <a:schemeClr val="tx1"/>
                </a:solidFill>
              </a:rPr>
              <a:t> Verkehr 1:2‘000</a:t>
            </a:r>
            <a:endParaRPr lang="de-DE" sz="1800" dirty="0">
              <a:solidFill>
                <a:schemeClr val="tx1"/>
              </a:solidFill>
              <a:ea typeface="Calibri"/>
              <a:cs typeface="Calibri"/>
            </a:endParaRPr>
          </a:p>
          <a:p>
            <a:pPr marL="625475" indent="-285750" fontAlgn="auto">
              <a:spcAft>
                <a:spcPts val="600"/>
              </a:spcAft>
              <a:buClr>
                <a:srgbClr val="295F3C"/>
              </a:buClr>
              <a:buFont typeface="Arial" panose="05000000000000000000" pitchFamily="2" charset="2"/>
              <a:buChar char="•"/>
              <a:tabLst>
                <a:tab pos="715963" algn="l"/>
              </a:tabLst>
              <a:defRPr/>
            </a:pPr>
            <a:r>
              <a:rPr lang="de-DE" sz="1800" dirty="0">
                <a:solidFill>
                  <a:schemeClr val="tx1"/>
                </a:solidFill>
              </a:rPr>
              <a:t>Generelle </a:t>
            </a:r>
            <a:r>
              <a:rPr lang="de-DE" sz="1800" dirty="0" err="1">
                <a:solidFill>
                  <a:schemeClr val="tx1"/>
                </a:solidFill>
              </a:rPr>
              <a:t>Erschliessungspläne</a:t>
            </a:r>
            <a:r>
              <a:rPr lang="de-DE" sz="1800" dirty="0">
                <a:solidFill>
                  <a:schemeClr val="tx1"/>
                </a:solidFill>
              </a:rPr>
              <a:t> Ver- und Entsorgung 1:2‘000</a:t>
            </a:r>
            <a:endParaRPr lang="de-DE" sz="1800" dirty="0">
              <a:solidFill>
                <a:schemeClr val="tx1"/>
              </a:solidFill>
              <a:ea typeface="Calibri"/>
              <a:cs typeface="Calibri"/>
            </a:endParaRPr>
          </a:p>
          <a:p>
            <a:pPr marL="625475" indent="-285750" fontAlgn="auto">
              <a:spcAft>
                <a:spcPts val="600"/>
              </a:spcAft>
              <a:buClr>
                <a:srgbClr val="295F3C"/>
              </a:buClr>
              <a:buFont typeface="Arial" panose="05000000000000000000" pitchFamily="2" charset="2"/>
              <a:buChar char="•"/>
              <a:tabLst>
                <a:tab pos="715963" algn="l"/>
              </a:tabLst>
              <a:defRPr/>
            </a:pPr>
            <a:r>
              <a:rPr lang="de-DE" sz="1800" dirty="0">
                <a:solidFill>
                  <a:schemeClr val="tx1"/>
                </a:solidFill>
              </a:rPr>
              <a:t>Genereller </a:t>
            </a:r>
            <a:r>
              <a:rPr lang="de-DE" sz="1800" dirty="0" err="1">
                <a:solidFill>
                  <a:schemeClr val="tx1"/>
                </a:solidFill>
              </a:rPr>
              <a:t>Erschliessungsplan</a:t>
            </a:r>
            <a:r>
              <a:rPr lang="de-DE" sz="1800" dirty="0">
                <a:solidFill>
                  <a:schemeClr val="tx1"/>
                </a:solidFill>
              </a:rPr>
              <a:t> 1:10‘000 (übriges Gemeindegebiet)</a:t>
            </a:r>
            <a:endParaRPr lang="de-DE" sz="1800" dirty="0">
              <a:solidFill>
                <a:schemeClr val="tx1"/>
              </a:solidFill>
              <a:ea typeface="Calibri"/>
              <a:cs typeface="Calibri"/>
            </a:endParaRPr>
          </a:p>
          <a:p>
            <a:pPr marL="285750" indent="-285750" fontAlgn="auto">
              <a:spcAft>
                <a:spcPts val="600"/>
              </a:spcAft>
              <a:buClr>
                <a:srgbClr val="295F3C"/>
              </a:buClr>
              <a:buFont typeface="Arial" panose="05000000000000000000" pitchFamily="2" charset="2"/>
              <a:buChar char="•"/>
              <a:tabLst>
                <a:tab pos="449263" algn="l"/>
                <a:tab pos="715963" algn="l"/>
              </a:tabLst>
              <a:defRPr/>
            </a:pPr>
            <a:r>
              <a:rPr lang="de-DE" sz="1800" b="1" dirty="0">
                <a:solidFill>
                  <a:schemeClr val="tx1"/>
                </a:solidFill>
              </a:rPr>
              <a:t>Baugesetz</a:t>
            </a:r>
            <a:endParaRPr lang="de-DE" sz="1800" b="1" dirty="0">
              <a:solidFill>
                <a:schemeClr val="tx1"/>
              </a:solidFill>
              <a:cs typeface="Calibri"/>
            </a:endParaRPr>
          </a:p>
          <a:p>
            <a:pPr marL="285750" indent="-285750" fontAlgn="auto">
              <a:spcAft>
                <a:spcPts val="600"/>
              </a:spcAft>
              <a:buClr>
                <a:srgbClr val="295F3C"/>
              </a:buClr>
              <a:buFont typeface="Arial" panose="05000000000000000000" pitchFamily="2" charset="2"/>
              <a:buChar char="•"/>
              <a:tabLst>
                <a:tab pos="449263" algn="l"/>
                <a:tab pos="715963" algn="l"/>
              </a:tabLst>
              <a:defRPr/>
            </a:pPr>
            <a:r>
              <a:rPr lang="de-DE" sz="1800" b="1" dirty="0">
                <a:solidFill>
                  <a:schemeClr val="tx1"/>
                </a:solidFill>
              </a:rPr>
              <a:t>Planungs- und Mitwirkungsbericht (nach Art. 47 RPV)</a:t>
            </a:r>
            <a:endParaRPr lang="de-DE" sz="1800" b="1" dirty="0">
              <a:solidFill>
                <a:schemeClr val="tx1"/>
              </a:solidFill>
              <a:cs typeface="Calibri"/>
            </a:endParaRPr>
          </a:p>
          <a:p>
            <a:pPr marL="625475" indent="-285750" fontAlgn="auto">
              <a:spcAft>
                <a:spcPts val="600"/>
              </a:spcAft>
              <a:buClr>
                <a:srgbClr val="295F3C"/>
              </a:buClr>
              <a:buFont typeface="Arial" panose="05000000000000000000" pitchFamily="2" charset="2"/>
              <a:buChar char="•"/>
              <a:tabLst>
                <a:tab pos="715963" algn="l"/>
              </a:tabLst>
              <a:defRPr/>
            </a:pPr>
            <a:endParaRPr lang="de-DE" sz="1800" dirty="0">
              <a:solidFill>
                <a:schemeClr val="tx1"/>
              </a:solidFill>
              <a:latin typeface="Corporate S" panose="02020500000000000000" pitchFamily="18" charset="0"/>
            </a:endParaRPr>
          </a:p>
          <a:p>
            <a:pPr marL="625475" indent="-285750" fontAlgn="auto">
              <a:spcAft>
                <a:spcPts val="600"/>
              </a:spcAft>
              <a:buClr>
                <a:srgbClr val="295F3C"/>
              </a:buClr>
              <a:buFont typeface="Arial" panose="05000000000000000000" pitchFamily="2" charset="2"/>
              <a:buChar char="•"/>
              <a:tabLst>
                <a:tab pos="715963" algn="l"/>
              </a:tabLst>
              <a:defRPr/>
            </a:pPr>
            <a:endParaRPr lang="de-DE" sz="1800" dirty="0">
              <a:solidFill>
                <a:schemeClr val="tx1"/>
              </a:solidFill>
              <a:latin typeface="Corporate S" panose="02020500000000000000" pitchFamily="18" charset="0"/>
            </a:endParaRPr>
          </a:p>
          <a:p>
            <a:pPr marL="625475" indent="-285750" fontAlgn="auto">
              <a:spcAft>
                <a:spcPts val="600"/>
              </a:spcAft>
              <a:buClr>
                <a:srgbClr val="295F3C"/>
              </a:buClr>
              <a:buFont typeface="Arial" panose="05000000000000000000" pitchFamily="2" charset="2"/>
              <a:buChar char="•"/>
              <a:tabLst>
                <a:tab pos="715963" algn="l"/>
              </a:tabLst>
              <a:defRPr/>
            </a:pPr>
            <a:endParaRPr lang="de-DE" sz="1800" dirty="0">
              <a:solidFill>
                <a:schemeClr val="tx1"/>
              </a:solidFill>
              <a:cs typeface="Calibri"/>
            </a:endParaRPr>
          </a:p>
          <a:p>
            <a:pPr marL="625475" indent="-285750" fontAlgn="auto">
              <a:spcAft>
                <a:spcPts val="600"/>
              </a:spcAft>
              <a:buClr>
                <a:srgbClr val="295F3C"/>
              </a:buClr>
              <a:buFont typeface="Arial" panose="05000000000000000000" pitchFamily="2" charset="2"/>
              <a:buChar char="•"/>
              <a:tabLst>
                <a:tab pos="715963" algn="l"/>
              </a:tabLst>
              <a:defRPr/>
            </a:pPr>
            <a:endParaRPr lang="de-DE" sz="1800" dirty="0">
              <a:solidFill>
                <a:schemeClr val="tx1"/>
              </a:solidFill>
              <a:cs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a:extLst>
              <a:ext uri="{FF2B5EF4-FFF2-40B4-BE49-F238E27FC236}">
                <a16:creationId xmlns:a16="http://schemas.microsoft.com/office/drawing/2014/main" id="{2C56A12C-A705-4802-292D-8FE8E1992FA5}"/>
              </a:ext>
            </a:extLst>
          </p:cNvPr>
          <p:cNvSpPr>
            <a:spLocks noGrp="1" noChangeAspect="1"/>
          </p:cNvSpPr>
          <p:nvPr>
            <p:ph type="subTitle" idx="1"/>
          </p:nvPr>
        </p:nvSpPr>
        <p:spPr>
          <a:xfrm>
            <a:off x="503238" y="1655763"/>
            <a:ext cx="8245475" cy="4941887"/>
          </a:xfrm>
        </p:spPr>
        <p:txBody>
          <a:bodyPr rtlCol="0">
            <a:noAutofit/>
          </a:bodyPr>
          <a:lstStyle/>
          <a:p>
            <a:pPr fontAlgn="auto">
              <a:spcAft>
                <a:spcPts val="0"/>
              </a:spcAft>
              <a:defRPr/>
            </a:pPr>
            <a:r>
              <a:rPr lang="de-CH" sz="2400" b="1" dirty="0">
                <a:solidFill>
                  <a:srgbClr val="295F3C"/>
                </a:solidFill>
              </a:rPr>
              <a:t>Öffentliche Mitwirkungsauflage</a:t>
            </a:r>
          </a:p>
          <a:p>
            <a:pPr fontAlgn="auto">
              <a:spcAft>
                <a:spcPts val="0"/>
              </a:spcAft>
              <a:defRPr/>
            </a:pPr>
            <a:endParaRPr lang="de-CH" sz="1800" dirty="0">
              <a:solidFill>
                <a:schemeClr val="tx1"/>
              </a:solidFill>
            </a:endParaRPr>
          </a:p>
          <a:p>
            <a:pPr marL="285750" indent="-285750" fontAlgn="auto">
              <a:spcAft>
                <a:spcPts val="600"/>
              </a:spcAft>
              <a:buClr>
                <a:srgbClr val="295F3C"/>
              </a:buClr>
              <a:buFont typeface="Arial" panose="05000000000000000000" pitchFamily="2" charset="2"/>
              <a:buChar char="•"/>
              <a:defRPr/>
            </a:pPr>
            <a:r>
              <a:rPr lang="de-DE" sz="1800" dirty="0">
                <a:solidFill>
                  <a:schemeClr val="tx1"/>
                </a:solidFill>
              </a:rPr>
              <a:t>Dauer: 20. August bis 19. Oktober 2026 (60 Tage)</a:t>
            </a:r>
            <a:endParaRPr lang="de-DE" sz="1800" dirty="0">
              <a:solidFill>
                <a:schemeClr val="tx1"/>
              </a:solidFill>
              <a:cs typeface="Calibri"/>
            </a:endParaRPr>
          </a:p>
          <a:p>
            <a:pPr marL="285750" indent="-285750" fontAlgn="auto">
              <a:spcAft>
                <a:spcPts val="600"/>
              </a:spcAft>
              <a:buClr>
                <a:srgbClr val="295F3C"/>
              </a:buClr>
              <a:buFont typeface="Arial" panose="05000000000000000000" pitchFamily="2" charset="2"/>
              <a:buChar char="•"/>
              <a:defRPr/>
            </a:pPr>
            <a:r>
              <a:rPr lang="de-DE" sz="1800" dirty="0">
                <a:solidFill>
                  <a:schemeClr val="tx1"/>
                </a:solidFill>
              </a:rPr>
              <a:t>Jedermann kann schriftlich Wünsche und Einwendungen an den Gemeindevorstand richten</a:t>
            </a:r>
          </a:p>
          <a:p>
            <a:pPr marL="285750" indent="-285750" fontAlgn="auto">
              <a:spcAft>
                <a:spcPts val="600"/>
              </a:spcAft>
              <a:buClr>
                <a:srgbClr val="295F3C"/>
              </a:buClr>
              <a:buFont typeface="Arial" panose="05000000000000000000" pitchFamily="2" charset="2"/>
              <a:buChar char="•"/>
              <a:defRPr/>
            </a:pPr>
            <a:r>
              <a:rPr lang="de-DE" sz="1800" dirty="0">
                <a:solidFill>
                  <a:schemeClr val="tx1"/>
                </a:solidFill>
              </a:rPr>
              <a:t>Fragen per E-Mail an </a:t>
            </a:r>
            <a:r>
              <a:rPr lang="de-DE" sz="1800" b="1" dirty="0" err="1">
                <a:solidFill>
                  <a:schemeClr val="tx1"/>
                </a:solidFill>
              </a:rPr>
              <a:t>mitwirken@domleschg.ch</a:t>
            </a:r>
            <a:endParaRPr lang="de-DE" sz="1800" b="1" dirty="0">
              <a:solidFill>
                <a:schemeClr val="tx1"/>
              </a:solidFill>
              <a:ea typeface="Calibri"/>
              <a:cs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a:extLst>
              <a:ext uri="{FF2B5EF4-FFF2-40B4-BE49-F238E27FC236}">
                <a16:creationId xmlns:a16="http://schemas.microsoft.com/office/drawing/2014/main" id="{CF858799-87BF-715E-0659-98EE3A7505DC}"/>
              </a:ext>
            </a:extLst>
          </p:cNvPr>
          <p:cNvSpPr>
            <a:spLocks noGrp="1" noChangeAspect="1"/>
          </p:cNvSpPr>
          <p:nvPr>
            <p:ph type="subTitle" idx="1"/>
          </p:nvPr>
        </p:nvSpPr>
        <p:spPr>
          <a:xfrm>
            <a:off x="503238" y="1655763"/>
            <a:ext cx="8424862" cy="4941887"/>
          </a:xfrm>
        </p:spPr>
        <p:txBody>
          <a:bodyPr rtlCol="0">
            <a:noAutofit/>
          </a:bodyPr>
          <a:lstStyle/>
          <a:p>
            <a:pPr fontAlgn="auto">
              <a:spcAft>
                <a:spcPts val="0"/>
              </a:spcAft>
              <a:defRPr/>
            </a:pPr>
            <a:r>
              <a:rPr lang="de-CH" sz="2400" b="1" dirty="0">
                <a:solidFill>
                  <a:srgbClr val="295F3C"/>
                </a:solidFill>
              </a:rPr>
              <a:t>Öffentliche Mitwirkungsauflage</a:t>
            </a:r>
          </a:p>
          <a:p>
            <a:pPr fontAlgn="auto">
              <a:spcAft>
                <a:spcPts val="0"/>
              </a:spcAft>
              <a:defRPr/>
            </a:pPr>
            <a:endParaRPr lang="de-CH" sz="1800" dirty="0">
              <a:solidFill>
                <a:schemeClr val="tx1"/>
              </a:solidFill>
            </a:endParaRPr>
          </a:p>
          <a:p>
            <a:pPr marL="285750" indent="-285750" fontAlgn="auto">
              <a:spcAft>
                <a:spcPts val="600"/>
              </a:spcAft>
              <a:buClr>
                <a:srgbClr val="295F3C"/>
              </a:buClr>
              <a:buFont typeface="Arial" panose="05000000000000000000" pitchFamily="2" charset="2"/>
              <a:buChar char="•"/>
              <a:defRPr/>
            </a:pPr>
            <a:r>
              <a:rPr lang="de-DE" sz="1800" dirty="0">
                <a:solidFill>
                  <a:schemeClr val="tx1"/>
                </a:solidFill>
              </a:rPr>
              <a:t>Alle Unterlagen online: </a:t>
            </a:r>
            <a:r>
              <a:rPr lang="de-DE" sz="1800" dirty="0">
                <a:solidFill>
                  <a:schemeClr val="accent1"/>
                </a:solidFill>
                <a:hlinkClick r:id="rId3"/>
              </a:rPr>
              <a:t>www.mitwirken-domleschg.ch</a:t>
            </a:r>
            <a:endParaRPr lang="de-DE" sz="1800" dirty="0">
              <a:solidFill>
                <a:schemeClr val="accent1"/>
              </a:solidFill>
              <a:cs typeface="Calibri"/>
            </a:endParaRPr>
          </a:p>
          <a:p>
            <a:pPr marL="285750" indent="-285750" fontAlgn="auto">
              <a:spcAft>
                <a:spcPts val="600"/>
              </a:spcAft>
              <a:buClr>
                <a:srgbClr val="295F3C"/>
              </a:buClr>
              <a:buFont typeface="Arial" panose="05000000000000000000" pitchFamily="2" charset="2"/>
              <a:buChar char="•"/>
              <a:defRPr/>
            </a:pPr>
            <a:r>
              <a:rPr lang="de-DE" sz="1800" dirty="0">
                <a:solidFill>
                  <a:schemeClr val="tx1"/>
                </a:solidFill>
              </a:rPr>
              <a:t>oder auf dem Bauamt, </a:t>
            </a:r>
            <a:r>
              <a:rPr lang="de-DE" sz="1800" dirty="0" err="1">
                <a:solidFill>
                  <a:schemeClr val="tx1"/>
                </a:solidFill>
              </a:rPr>
              <a:t>Pratval</a:t>
            </a:r>
            <a:r>
              <a:rPr lang="de-DE" sz="1800" dirty="0">
                <a:solidFill>
                  <a:schemeClr val="tx1"/>
                </a:solidFill>
              </a:rPr>
              <a:t> </a:t>
            </a:r>
            <a:r>
              <a:rPr lang="de-DE" sz="1800" dirty="0">
                <a:solidFill>
                  <a:schemeClr val="tx1"/>
                </a:solidFill>
                <a:sym typeface="Wingdings" pitchFamily="2" charset="2"/>
              </a:rPr>
              <a:t> Einsicht während Schalterstunden</a:t>
            </a:r>
            <a:endParaRPr lang="de-DE" sz="1800" dirty="0">
              <a:solidFill>
                <a:schemeClr val="tx1"/>
              </a:solidFill>
              <a:cs typeface="Calibri"/>
            </a:endParaRPr>
          </a:p>
          <a:p>
            <a:pPr fontAlgn="auto">
              <a:spcAft>
                <a:spcPts val="0"/>
              </a:spcAft>
              <a:defRPr/>
            </a:pPr>
            <a:endParaRPr lang="de-CH" dirty="0"/>
          </a:p>
        </p:txBody>
      </p:sp>
      <p:pic>
        <p:nvPicPr>
          <p:cNvPr id="112643" name="Grafik 3">
            <a:extLst>
              <a:ext uri="{FF2B5EF4-FFF2-40B4-BE49-F238E27FC236}">
                <a16:creationId xmlns:a16="http://schemas.microsoft.com/office/drawing/2014/main" id="{3A55BA92-4F38-4857-5DDC-FE1C7576E1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5900" y="3292475"/>
            <a:ext cx="6689725" cy="3449638"/>
          </a:xfrm>
          <a:prstGeom prst="rect">
            <a:avLst/>
          </a:prstGeom>
          <a:noFill/>
          <a:ln w="9525">
            <a:solidFill>
              <a:srgbClr val="7F7F7F"/>
            </a:solidFill>
            <a:miter lim="800000"/>
            <a:headEnd/>
            <a:tailEnd/>
          </a:ln>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50AAAECD-1AE1-0AC3-3313-0618A021DB17}"/>
              </a:ext>
            </a:extLst>
          </p:cNvPr>
          <p:cNvSpPr txBox="1"/>
          <p:nvPr/>
        </p:nvSpPr>
        <p:spPr>
          <a:xfrm rot="1307186">
            <a:off x="5959800" y="5295220"/>
            <a:ext cx="2808312" cy="646331"/>
          </a:xfrm>
          <a:prstGeom prst="rect">
            <a:avLst/>
          </a:prstGeom>
          <a:solidFill>
            <a:schemeClr val="bg1"/>
          </a:solidFill>
          <a:ln>
            <a:solidFill>
              <a:srgbClr val="FF0000"/>
            </a:solidFill>
          </a:ln>
        </p:spPr>
        <p:txBody>
          <a:bodyPr wrap="square" rtlCol="0">
            <a:spAutoFit/>
          </a:bodyPr>
          <a:lstStyle/>
          <a:p>
            <a:r>
              <a:rPr lang="de-CH" dirty="0"/>
              <a:t>Bei Fragen: E-Mail: </a:t>
            </a:r>
            <a:r>
              <a:rPr lang="de-CH" dirty="0" err="1"/>
              <a:t>mitwirken@domleschg.ch</a:t>
            </a:r>
            <a:endParaRPr lang="de-CH"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a:extLst>
              <a:ext uri="{FF2B5EF4-FFF2-40B4-BE49-F238E27FC236}">
                <a16:creationId xmlns:a16="http://schemas.microsoft.com/office/drawing/2014/main" id="{8426E813-3024-8B87-15E2-17AAE62935D0}"/>
              </a:ext>
            </a:extLst>
          </p:cNvPr>
          <p:cNvSpPr>
            <a:spLocks noGrp="1" noChangeAspect="1"/>
          </p:cNvSpPr>
          <p:nvPr>
            <p:ph type="subTitle" idx="1"/>
          </p:nvPr>
        </p:nvSpPr>
        <p:spPr>
          <a:xfrm>
            <a:off x="503238" y="1655763"/>
            <a:ext cx="8245475" cy="4941887"/>
          </a:xfrm>
        </p:spPr>
        <p:txBody>
          <a:bodyPr rtlCol="0">
            <a:noAutofit/>
          </a:bodyPr>
          <a:lstStyle/>
          <a:p>
            <a:pPr fontAlgn="auto">
              <a:spcAft>
                <a:spcPts val="0"/>
              </a:spcAft>
              <a:defRPr/>
            </a:pPr>
            <a:r>
              <a:rPr lang="de-CH" sz="2400" b="1" dirty="0">
                <a:solidFill>
                  <a:srgbClr val="295F3C"/>
                </a:solidFill>
              </a:rPr>
              <a:t>Weitere Schritte</a:t>
            </a:r>
          </a:p>
          <a:p>
            <a:pPr fontAlgn="auto">
              <a:spcAft>
                <a:spcPts val="0"/>
              </a:spcAft>
              <a:defRPr/>
            </a:pPr>
            <a:endParaRPr lang="de-CH" sz="1800" dirty="0">
              <a:solidFill>
                <a:schemeClr val="tx1"/>
              </a:solidFill>
            </a:endParaRPr>
          </a:p>
          <a:p>
            <a:pPr marL="285750" indent="-285750" fontAlgn="auto">
              <a:spcAft>
                <a:spcPts val="600"/>
              </a:spcAft>
              <a:buClr>
                <a:srgbClr val="295F3C"/>
              </a:buClr>
              <a:buFont typeface="Arial"/>
              <a:buChar char="•"/>
              <a:defRPr/>
            </a:pPr>
            <a:r>
              <a:rPr lang="de-DE" sz="2000" dirty="0">
                <a:solidFill>
                  <a:schemeClr val="tx1"/>
                </a:solidFill>
                <a:cs typeface="Calibri"/>
              </a:rPr>
              <a:t>Mehrwertabgabe (</a:t>
            </a:r>
            <a:r>
              <a:rPr lang="de-DE" sz="2000" dirty="0" err="1">
                <a:solidFill>
                  <a:schemeClr val="tx1"/>
                </a:solidFill>
                <a:cs typeface="Calibri"/>
              </a:rPr>
              <a:t>Einzonungen</a:t>
            </a:r>
            <a:r>
              <a:rPr lang="de-DE" sz="2000" dirty="0">
                <a:solidFill>
                  <a:schemeClr val="tx1"/>
                </a:solidFill>
                <a:cs typeface="Calibri"/>
              </a:rPr>
              <a:t>, Umzonungen und </a:t>
            </a:r>
            <a:r>
              <a:rPr lang="de-DE" sz="2000" dirty="0" err="1">
                <a:solidFill>
                  <a:schemeClr val="tx1"/>
                </a:solidFill>
                <a:cs typeface="Calibri"/>
              </a:rPr>
              <a:t>Aufzonungen</a:t>
            </a:r>
            <a:r>
              <a:rPr lang="de-DE" sz="2000" dirty="0">
                <a:solidFill>
                  <a:schemeClr val="tx1"/>
                </a:solidFill>
                <a:cs typeface="Calibri"/>
              </a:rPr>
              <a:t>): Betroffene erhalten Schreiben zur Orientierung Ende August 2026</a:t>
            </a:r>
          </a:p>
          <a:p>
            <a:pPr marL="285750" indent="-285750" fontAlgn="auto">
              <a:spcAft>
                <a:spcPts val="600"/>
              </a:spcAft>
              <a:buClr>
                <a:srgbClr val="295F3C"/>
              </a:buClr>
              <a:buFont typeface="Arial"/>
              <a:buChar char="•"/>
              <a:defRPr/>
            </a:pPr>
            <a:r>
              <a:rPr lang="de-DE" sz="2000" dirty="0">
                <a:solidFill>
                  <a:schemeClr val="tx1"/>
                </a:solidFill>
              </a:rPr>
              <a:t>Auswertung Mitwirkung</a:t>
            </a:r>
          </a:p>
          <a:p>
            <a:pPr marL="285750" indent="-285750" fontAlgn="auto">
              <a:spcAft>
                <a:spcPts val="600"/>
              </a:spcAft>
              <a:buClr>
                <a:srgbClr val="295F3C"/>
              </a:buClr>
              <a:buFont typeface="Arial"/>
              <a:buChar char="•"/>
              <a:defRPr/>
            </a:pPr>
            <a:r>
              <a:rPr lang="de-DE" sz="2000" dirty="0">
                <a:solidFill>
                  <a:schemeClr val="tx1"/>
                </a:solidFill>
                <a:cs typeface="Calibri"/>
              </a:rPr>
              <a:t>Beantwortung Eingaben</a:t>
            </a:r>
          </a:p>
          <a:p>
            <a:pPr marL="285750" indent="-285750" fontAlgn="auto">
              <a:spcAft>
                <a:spcPts val="600"/>
              </a:spcAft>
              <a:buClr>
                <a:srgbClr val="295F3C"/>
              </a:buClr>
              <a:buFont typeface="Arial"/>
              <a:buChar char="•"/>
              <a:defRPr/>
            </a:pPr>
            <a:r>
              <a:rPr lang="de-DE" sz="2000" b="1" dirty="0">
                <a:solidFill>
                  <a:schemeClr val="tx1"/>
                </a:solidFill>
                <a:cs typeface="Calibri"/>
              </a:rPr>
              <a:t>Gemeindeversammlung</a:t>
            </a:r>
            <a:r>
              <a:rPr lang="de-DE" sz="2000" dirty="0">
                <a:solidFill>
                  <a:schemeClr val="tx1"/>
                </a:solidFill>
                <a:cs typeface="Calibri"/>
              </a:rPr>
              <a:t> Beschlussfassung</a:t>
            </a:r>
          </a:p>
          <a:p>
            <a:pPr marL="285750" indent="-285750" fontAlgn="auto">
              <a:spcAft>
                <a:spcPts val="600"/>
              </a:spcAft>
              <a:buClr>
                <a:srgbClr val="295F3C"/>
              </a:buClr>
              <a:buFont typeface="Arial"/>
              <a:buChar char="•"/>
              <a:defRPr/>
            </a:pPr>
            <a:r>
              <a:rPr lang="de-DE" sz="2000" dirty="0">
                <a:solidFill>
                  <a:schemeClr val="tx1"/>
                </a:solidFill>
                <a:cs typeface="Calibri"/>
              </a:rPr>
              <a:t>Beschwerdeauflage</a:t>
            </a:r>
          </a:p>
          <a:p>
            <a:pPr marL="285750" indent="-285750" fontAlgn="auto">
              <a:spcAft>
                <a:spcPts val="600"/>
              </a:spcAft>
              <a:buClr>
                <a:srgbClr val="295F3C"/>
              </a:buClr>
              <a:buFont typeface="Arial"/>
              <a:buChar char="•"/>
              <a:defRPr/>
            </a:pPr>
            <a:r>
              <a:rPr lang="de-DE" sz="2000" dirty="0">
                <a:solidFill>
                  <a:schemeClr val="tx1"/>
                </a:solidFill>
                <a:cs typeface="Calibri"/>
              </a:rPr>
              <a:t>Genehmigung Regierung</a:t>
            </a:r>
          </a:p>
          <a:p>
            <a:pPr marL="285750" indent="-285750" fontAlgn="auto">
              <a:spcAft>
                <a:spcPts val="600"/>
              </a:spcAft>
              <a:buClr>
                <a:srgbClr val="295F3C"/>
              </a:buClr>
              <a:buFont typeface="Arial"/>
              <a:buChar char="•"/>
              <a:defRPr/>
            </a:pPr>
            <a:r>
              <a:rPr lang="de-DE" sz="2000" dirty="0">
                <a:solidFill>
                  <a:schemeClr val="tx1"/>
                </a:solidFill>
                <a:cs typeface="Calibri"/>
              </a:rPr>
              <a:t>Beschwerde Obergericht / Bundesgericht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5" name="Grafik 2" descr="Ein Bild, das draußen, Natur, Himmel, Schnee enthält.&#10;&#10;Automatisch generierte Beschreibung">
            <a:extLst>
              <a:ext uri="{FF2B5EF4-FFF2-40B4-BE49-F238E27FC236}">
                <a16:creationId xmlns:a16="http://schemas.microsoft.com/office/drawing/2014/main" id="{90EC26E5-FEC2-A7FA-F610-4958DAB58D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8786" name="Gruppieren 3">
            <a:extLst>
              <a:ext uri="{FF2B5EF4-FFF2-40B4-BE49-F238E27FC236}">
                <a16:creationId xmlns:a16="http://schemas.microsoft.com/office/drawing/2014/main" id="{CE483CB0-A49A-8222-F04D-A405C1443808}"/>
              </a:ext>
            </a:extLst>
          </p:cNvPr>
          <p:cNvGrpSpPr>
            <a:grpSpLocks/>
          </p:cNvGrpSpPr>
          <p:nvPr/>
        </p:nvGrpSpPr>
        <p:grpSpPr bwMode="auto">
          <a:xfrm>
            <a:off x="250825" y="4076700"/>
            <a:ext cx="3638550" cy="2132013"/>
            <a:chOff x="609467" y="1623492"/>
            <a:chExt cx="3637989" cy="2130964"/>
          </a:xfrm>
        </p:grpSpPr>
        <p:sp>
          <p:nvSpPr>
            <p:cNvPr id="7" name="Rechteck 6">
              <a:extLst>
                <a:ext uri="{FF2B5EF4-FFF2-40B4-BE49-F238E27FC236}">
                  <a16:creationId xmlns:a16="http://schemas.microsoft.com/office/drawing/2014/main" id="{54F4846B-A2F4-DB31-015A-0AB4A3AFBC94}"/>
                </a:ext>
              </a:extLst>
            </p:cNvPr>
            <p:cNvSpPr/>
            <p:nvPr/>
          </p:nvSpPr>
          <p:spPr>
            <a:xfrm>
              <a:off x="611055" y="1623492"/>
              <a:ext cx="3636401" cy="2130964"/>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CH"/>
            </a:p>
          </p:txBody>
        </p:sp>
        <p:sp>
          <p:nvSpPr>
            <p:cNvPr id="6" name="Textplatzhalter 3">
              <a:extLst>
                <a:ext uri="{FF2B5EF4-FFF2-40B4-BE49-F238E27FC236}">
                  <a16:creationId xmlns:a16="http://schemas.microsoft.com/office/drawing/2014/main" id="{6D20A522-8872-175D-4FFD-068972AD0899}"/>
                </a:ext>
              </a:extLst>
            </p:cNvPr>
            <p:cNvSpPr txBox="1">
              <a:spLocks/>
            </p:cNvSpPr>
            <p:nvPr/>
          </p:nvSpPr>
          <p:spPr>
            <a:xfrm>
              <a:off x="609467" y="1686961"/>
              <a:ext cx="3606244" cy="2008786"/>
            </a:xfrm>
            <a:prstGeom prst="rect">
              <a:avLst/>
            </a:prstGeom>
          </p:spPr>
          <p:txBody>
            <a:bodyPr>
              <a:normAutofit fontScale="92500" lnSpcReduction="20000"/>
            </a:bodyPr>
            <a:lstStyle>
              <a:lvl1pPr marL="0" indent="0" algn="l" defTabSz="914400" rtl="0" eaLnBrk="1" latinLnBrk="0" hangingPunct="1">
                <a:spcBef>
                  <a:spcPct val="20000"/>
                </a:spcBef>
                <a:buFont typeface="Arial" panose="020B0604020202020204" pitchFamily="34" charset="0"/>
                <a:buNone/>
                <a:defRPr lang="de-DE" sz="2400" b="1" kern="1200" dirty="0" smtClean="0">
                  <a:solidFill>
                    <a:schemeClr val="tx1"/>
                  </a:solidFill>
                  <a:latin typeface="+mn-lt"/>
                  <a:ea typeface="+mn-ea"/>
                  <a:cs typeface="+mn-cs"/>
                </a:defRPr>
              </a:lvl1pPr>
              <a:lvl2pPr marL="324000" indent="0" algn="l" defTabSz="914400" rtl="0" eaLnBrk="1" latinLnBrk="0" hangingPunct="1">
                <a:spcBef>
                  <a:spcPct val="20000"/>
                </a:spcBef>
                <a:buFont typeface="Arial" panose="020B0604020202020204" pitchFamily="34" charset="0"/>
                <a:buNone/>
                <a:defRPr lang="de-DE" sz="2000" b="0" kern="1200" dirty="0" smtClean="0">
                  <a:solidFill>
                    <a:schemeClr val="tx1"/>
                  </a:solidFill>
                  <a:latin typeface="Corporate S Demi" pitchFamily="18" charset="0"/>
                  <a:ea typeface="+mn-ea"/>
                  <a:cs typeface="+mn-cs"/>
                </a:defRPr>
              </a:lvl2pPr>
              <a:lvl3pPr marL="738900" indent="-342900" algn="l" defTabSz="914400" rtl="0" eaLnBrk="1" latinLnBrk="0" hangingPunct="1">
                <a:spcBef>
                  <a:spcPct val="20000"/>
                </a:spcBef>
                <a:buFont typeface="Corporate S Demi" pitchFamily="18" charset="0"/>
                <a:buChar char="−"/>
                <a:defRPr sz="2000" b="0" kern="1200">
                  <a:solidFill>
                    <a:schemeClr val="tx1"/>
                  </a:solidFill>
                  <a:latin typeface="Corporate S Demi" pitchFamily="18" charset="0"/>
                  <a:ea typeface="+mn-ea"/>
                  <a:cs typeface="+mn-cs"/>
                </a:defRPr>
              </a:lvl3pPr>
              <a:lvl4pPr marL="1008000" indent="-179388" algn="l" defTabSz="914400" rtl="0" eaLnBrk="1" latinLnBrk="0" hangingPunct="1">
                <a:spcBef>
                  <a:spcPct val="20000"/>
                </a:spcBef>
                <a:buFont typeface="Arial" panose="020B0604020202020204" pitchFamily="34" charset="0"/>
                <a:buNone/>
                <a:defRPr lang="de-DE" sz="2000" b="0" kern="1200" dirty="0" smtClean="0">
                  <a:solidFill>
                    <a:schemeClr val="tx1"/>
                  </a:solidFill>
                  <a:latin typeface="Corporate S Demi" pitchFamily="18" charset="0"/>
                  <a:ea typeface="+mn-ea"/>
                  <a:cs typeface="+mn-cs"/>
                </a:defRPr>
              </a:lvl4pPr>
              <a:lvl5pPr marL="828000" indent="0" algn="l" defTabSz="914400" rtl="0" eaLnBrk="1" latinLnBrk="0" hangingPunct="1">
                <a:spcBef>
                  <a:spcPct val="20000"/>
                </a:spcBef>
                <a:buFont typeface="Arial" panose="020B0604020202020204" pitchFamily="34" charset="0"/>
                <a:buNone/>
                <a:defRPr lang="de-DE" sz="2000" b="0" kern="1200" dirty="0" smtClean="0">
                  <a:solidFill>
                    <a:srgbClr val="B1B3B6"/>
                  </a:solidFill>
                  <a:latin typeface="Corporate S Demi" pitchFamily="18" charset="0"/>
                  <a:ea typeface="+mn-ea"/>
                  <a:cs typeface="+mn-cs"/>
                </a:defRPr>
              </a:lvl5pPr>
              <a:lvl6pPr marL="1044000" indent="0" algn="l" defTabSz="914400" rtl="0" eaLnBrk="1" latinLnBrk="0" hangingPunct="1">
                <a:spcBef>
                  <a:spcPct val="20000"/>
                </a:spcBef>
                <a:buFont typeface="Arial" panose="020B0604020202020204" pitchFamily="34" charset="0"/>
                <a:buNone/>
                <a:defRPr lang="de-CH" sz="20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lnSpc>
                  <a:spcPct val="120000"/>
                </a:lnSpc>
                <a:spcBef>
                  <a:spcPts val="0"/>
                </a:spcBef>
                <a:spcAft>
                  <a:spcPts val="0"/>
                </a:spcAft>
                <a:defRPr/>
              </a:pPr>
              <a:r>
                <a:rPr lang="de-CH" sz="1600">
                  <a:solidFill>
                    <a:srgbClr val="295F3C"/>
                  </a:solidFill>
                  <a:latin typeface="+mj-lt"/>
                  <a:cs typeface="Arial"/>
                </a:rPr>
                <a:t>Esther Casanova</a:t>
              </a:r>
            </a:p>
            <a:p>
              <a:pPr fontAlgn="auto">
                <a:lnSpc>
                  <a:spcPct val="120000"/>
                </a:lnSpc>
                <a:spcBef>
                  <a:spcPts val="0"/>
                </a:spcBef>
                <a:spcAft>
                  <a:spcPts val="0"/>
                </a:spcAft>
                <a:defRPr/>
              </a:pPr>
              <a:endParaRPr lang="de-CH" sz="1600">
                <a:solidFill>
                  <a:srgbClr val="295F3C"/>
                </a:solidFill>
                <a:latin typeface="+mj-lt"/>
                <a:cs typeface="Arial"/>
              </a:endParaRPr>
            </a:p>
            <a:p>
              <a:pPr fontAlgn="auto">
                <a:lnSpc>
                  <a:spcPct val="120000"/>
                </a:lnSpc>
                <a:spcBef>
                  <a:spcPts val="0"/>
                </a:spcBef>
                <a:spcAft>
                  <a:spcPts val="0"/>
                </a:spcAft>
                <a:defRPr/>
              </a:pPr>
              <a:r>
                <a:rPr lang="de-CH" sz="1600">
                  <a:solidFill>
                    <a:srgbClr val="295F3C"/>
                  </a:solidFill>
                  <a:latin typeface="+mj-lt"/>
                  <a:cs typeface="Arial"/>
                </a:rPr>
                <a:t>Dipl. </a:t>
              </a:r>
              <a:r>
                <a:rPr lang="de-CH" sz="1600" err="1">
                  <a:solidFill>
                    <a:srgbClr val="295F3C"/>
                  </a:solidFill>
                  <a:latin typeface="+mj-lt"/>
                  <a:cs typeface="Arial"/>
                </a:rPr>
                <a:t>Kulturing</a:t>
              </a:r>
              <a:r>
                <a:rPr lang="de-CH" sz="1600">
                  <a:solidFill>
                    <a:srgbClr val="295F3C"/>
                  </a:solidFill>
                  <a:latin typeface="+mj-lt"/>
                  <a:cs typeface="Arial"/>
                </a:rPr>
                <a:t>. ETH SIA </a:t>
              </a:r>
              <a:br>
                <a:rPr lang="de-CH" sz="1600">
                  <a:latin typeface="+mj-lt"/>
                  <a:cs typeface="Arial" panose="020B0604020202020204" pitchFamily="34" charset="0"/>
                </a:rPr>
              </a:br>
              <a:r>
                <a:rPr lang="de-CH" sz="1600">
                  <a:solidFill>
                    <a:srgbClr val="295F3C"/>
                  </a:solidFill>
                  <a:latin typeface="+mj-lt"/>
                  <a:cs typeface="Arial"/>
                </a:rPr>
                <a:t>Raumplanerin MAS ETH FSU</a:t>
              </a:r>
              <a:endParaRPr lang="de-CH"/>
            </a:p>
            <a:p>
              <a:pPr fontAlgn="auto">
                <a:lnSpc>
                  <a:spcPct val="120000"/>
                </a:lnSpc>
                <a:spcBef>
                  <a:spcPts val="0"/>
                </a:spcBef>
                <a:spcAft>
                  <a:spcPts val="0"/>
                </a:spcAft>
                <a:defRPr/>
              </a:pPr>
              <a:endParaRPr lang="de-CH" sz="1600">
                <a:solidFill>
                  <a:srgbClr val="295F3C"/>
                </a:solidFill>
                <a:latin typeface="+mj-lt"/>
                <a:cs typeface="Arial"/>
              </a:endParaRPr>
            </a:p>
            <a:p>
              <a:pPr fontAlgn="auto">
                <a:lnSpc>
                  <a:spcPct val="120000"/>
                </a:lnSpc>
                <a:spcBef>
                  <a:spcPts val="0"/>
                </a:spcBef>
                <a:spcAft>
                  <a:spcPts val="0"/>
                </a:spcAft>
                <a:defRPr/>
              </a:pPr>
              <a:r>
                <a:rPr lang="de-CH" sz="1600">
                  <a:solidFill>
                    <a:srgbClr val="295F3C"/>
                  </a:solidFill>
                  <a:latin typeface="+mj-lt"/>
                  <a:cs typeface="Arial"/>
                </a:rPr>
                <a:t>Stauffer &amp; </a:t>
              </a:r>
              <a:r>
                <a:rPr lang="de-CH" sz="1600" err="1">
                  <a:solidFill>
                    <a:srgbClr val="295F3C"/>
                  </a:solidFill>
                  <a:latin typeface="+mj-lt"/>
                  <a:cs typeface="Arial"/>
                </a:rPr>
                <a:t>Studach</a:t>
              </a:r>
              <a:r>
                <a:rPr lang="de-CH" sz="1600">
                  <a:solidFill>
                    <a:srgbClr val="295F3C"/>
                  </a:solidFill>
                  <a:latin typeface="+mj-lt"/>
                  <a:cs typeface="Arial"/>
                </a:rPr>
                <a:t> Raumentwicklung</a:t>
              </a:r>
              <a:endParaRPr lang="de-CH"/>
            </a:p>
            <a:p>
              <a:pPr fontAlgn="auto">
                <a:spcAft>
                  <a:spcPts val="0"/>
                </a:spcAft>
                <a:defRPr/>
              </a:pPr>
              <a:r>
                <a:rPr lang="de-CH" sz="1600">
                  <a:solidFill>
                    <a:srgbClr val="295F3C"/>
                  </a:solidFill>
                  <a:latin typeface="+mj-lt"/>
                  <a:cs typeface="Helvetica Neue"/>
                </a:rPr>
                <a:t>Alexanderstrasse 38, 7000 Chur</a:t>
              </a:r>
            </a:p>
            <a:p>
              <a:pPr fontAlgn="auto">
                <a:spcAft>
                  <a:spcPts val="0"/>
                </a:spcAft>
                <a:defRPr/>
              </a:pPr>
              <a:r>
                <a:rPr lang="de-CH" sz="1600" err="1">
                  <a:solidFill>
                    <a:srgbClr val="295F3C"/>
                  </a:solidFill>
                  <a:latin typeface="+mj-lt"/>
                  <a:cs typeface="Helvetica Neue"/>
                </a:rPr>
                <a:t>www.stauffer-studach.ch</a:t>
              </a:r>
              <a:r>
                <a:rPr lang="de-CH" sz="1600">
                  <a:solidFill>
                    <a:srgbClr val="295F3C"/>
                  </a:solidFill>
                  <a:latin typeface="+mj-lt"/>
                  <a:cs typeface="Helvetica Neue"/>
                </a:rPr>
                <a:t> </a:t>
              </a:r>
            </a:p>
            <a:p>
              <a:pPr fontAlgn="auto">
                <a:lnSpc>
                  <a:spcPct val="120000"/>
                </a:lnSpc>
                <a:spcBef>
                  <a:spcPts val="0"/>
                </a:spcBef>
                <a:spcAft>
                  <a:spcPts val="0"/>
                </a:spcAft>
                <a:defRPr/>
              </a:pPr>
              <a:endParaRPr lang="de-CH" sz="1600">
                <a:latin typeface="+mj-lt"/>
                <a:cs typeface="Arial" panose="020B0604020202020204" pitchFamily="34" charset="0"/>
              </a:endParaRPr>
            </a:p>
            <a:p>
              <a:pPr fontAlgn="auto">
                <a:spcAft>
                  <a:spcPts val="0"/>
                </a:spcAft>
                <a:defRPr/>
              </a:pPr>
              <a:endParaRPr lang="de-CH" sz="2000">
                <a:latin typeface="+mj-lt"/>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38D1868B-9C5B-FD97-2E21-F6E1E5B847A6}"/>
              </a:ext>
            </a:extLst>
          </p:cNvPr>
          <p:cNvSpPr/>
          <p:nvPr/>
        </p:nvSpPr>
        <p:spPr>
          <a:xfrm>
            <a:off x="539552" y="6021288"/>
            <a:ext cx="6784924" cy="343684"/>
          </a:xfrm>
          <a:prstGeom prst="rect">
            <a:avLst/>
          </a:prstGeom>
        </p:spPr>
        <p:txBody>
          <a:bodyPr wrap="square">
            <a:spAutoFit/>
          </a:bodyPr>
          <a:lstStyle/>
          <a:p>
            <a:pPr marL="216000" lvl="1" indent="-216000">
              <a:lnSpc>
                <a:spcPct val="90000"/>
              </a:lnSpc>
              <a:spcBef>
                <a:spcPts val="2400"/>
              </a:spcBef>
              <a:buClr>
                <a:schemeClr val="tx2"/>
              </a:buClr>
              <a:buSzPct val="90000"/>
              <a:buFontTx/>
              <a:buChar char="▪"/>
              <a:defRPr/>
            </a:pPr>
            <a:r>
              <a:rPr lang="de-DE" kern="0" dirty="0">
                <a:solidFill>
                  <a:schemeClr val="tx1">
                    <a:lumMod val="75000"/>
                  </a:schemeClr>
                </a:solidFill>
                <a:latin typeface="Corporate S Demi" pitchFamily="18" charset="0"/>
              </a:rPr>
              <a:t>Pflicht zur Mindestausnützung von 80% (Etappierung zulässig)</a:t>
            </a:r>
            <a:endParaRPr lang="de-CH" kern="0" dirty="0">
              <a:solidFill>
                <a:schemeClr val="tx1">
                  <a:lumMod val="75000"/>
                </a:schemeClr>
              </a:solidFill>
              <a:latin typeface="Corporate S Demi" pitchFamily="18" charset="0"/>
            </a:endParaRPr>
          </a:p>
        </p:txBody>
      </p:sp>
      <p:grpSp>
        <p:nvGrpSpPr>
          <p:cNvPr id="10" name="Gruppieren 9">
            <a:extLst>
              <a:ext uri="{FF2B5EF4-FFF2-40B4-BE49-F238E27FC236}">
                <a16:creationId xmlns:a16="http://schemas.microsoft.com/office/drawing/2014/main" id="{A5D6121B-7456-9D00-9299-E149DD8EC97A}"/>
              </a:ext>
            </a:extLst>
          </p:cNvPr>
          <p:cNvGrpSpPr/>
          <p:nvPr/>
        </p:nvGrpSpPr>
        <p:grpSpPr>
          <a:xfrm>
            <a:off x="683568" y="2636912"/>
            <a:ext cx="3631290" cy="3011476"/>
            <a:chOff x="611559" y="2083634"/>
            <a:chExt cx="3631290" cy="3011476"/>
          </a:xfrm>
        </p:grpSpPr>
        <p:sp>
          <p:nvSpPr>
            <p:cNvPr id="11" name="Rechteck 10">
              <a:extLst>
                <a:ext uri="{FF2B5EF4-FFF2-40B4-BE49-F238E27FC236}">
                  <a16:creationId xmlns:a16="http://schemas.microsoft.com/office/drawing/2014/main" id="{5AC70109-B87A-7458-9384-BC0A0E6C0E30}"/>
                </a:ext>
              </a:extLst>
            </p:cNvPr>
            <p:cNvSpPr/>
            <p:nvPr/>
          </p:nvSpPr>
          <p:spPr>
            <a:xfrm>
              <a:off x="1547664" y="4037776"/>
              <a:ext cx="720080" cy="864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Rechteck 11">
              <a:extLst>
                <a:ext uri="{FF2B5EF4-FFF2-40B4-BE49-F238E27FC236}">
                  <a16:creationId xmlns:a16="http://schemas.microsoft.com/office/drawing/2014/main" id="{A3EF0DC1-9EE8-178F-E661-F04517C033BC}"/>
                </a:ext>
              </a:extLst>
            </p:cNvPr>
            <p:cNvSpPr/>
            <p:nvPr/>
          </p:nvSpPr>
          <p:spPr>
            <a:xfrm>
              <a:off x="2267744" y="4037776"/>
              <a:ext cx="1584176" cy="864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Rechteck 12">
              <a:extLst>
                <a:ext uri="{FF2B5EF4-FFF2-40B4-BE49-F238E27FC236}">
                  <a16:creationId xmlns:a16="http://schemas.microsoft.com/office/drawing/2014/main" id="{E321F702-DC86-A0AD-D6AC-3C0EA9427390}"/>
                </a:ext>
              </a:extLst>
            </p:cNvPr>
            <p:cNvSpPr/>
            <p:nvPr/>
          </p:nvSpPr>
          <p:spPr>
            <a:xfrm>
              <a:off x="899592" y="2829996"/>
              <a:ext cx="792088" cy="864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 name="Rechteck 13">
              <a:extLst>
                <a:ext uri="{FF2B5EF4-FFF2-40B4-BE49-F238E27FC236}">
                  <a16:creationId xmlns:a16="http://schemas.microsoft.com/office/drawing/2014/main" id="{B6EF51DF-4CBD-88F4-4D48-643F47A6B938}"/>
                </a:ext>
              </a:extLst>
            </p:cNvPr>
            <p:cNvSpPr/>
            <p:nvPr/>
          </p:nvSpPr>
          <p:spPr>
            <a:xfrm>
              <a:off x="1691680" y="2829996"/>
              <a:ext cx="792088" cy="864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 name="Rechteck 14">
              <a:extLst>
                <a:ext uri="{FF2B5EF4-FFF2-40B4-BE49-F238E27FC236}">
                  <a16:creationId xmlns:a16="http://schemas.microsoft.com/office/drawing/2014/main" id="{9720D616-E44B-4785-DCAD-6B885BE39615}"/>
                </a:ext>
              </a:extLst>
            </p:cNvPr>
            <p:cNvSpPr/>
            <p:nvPr/>
          </p:nvSpPr>
          <p:spPr>
            <a:xfrm>
              <a:off x="2483768" y="2276872"/>
              <a:ext cx="1008112" cy="1417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6" name="Rechteck 15">
              <a:extLst>
                <a:ext uri="{FF2B5EF4-FFF2-40B4-BE49-F238E27FC236}">
                  <a16:creationId xmlns:a16="http://schemas.microsoft.com/office/drawing/2014/main" id="{3B5BDC10-02CA-0527-E5BD-2B8CD283D712}"/>
                </a:ext>
              </a:extLst>
            </p:cNvPr>
            <p:cNvSpPr/>
            <p:nvPr/>
          </p:nvSpPr>
          <p:spPr>
            <a:xfrm>
              <a:off x="1092044" y="2956618"/>
              <a:ext cx="383612" cy="418496"/>
            </a:xfrm>
            <a:prstGeom prst="rect">
              <a:avLst/>
            </a:prstGeom>
            <a:solidFill>
              <a:srgbClr val="FFCC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Rechteck 16">
              <a:extLst>
                <a:ext uri="{FF2B5EF4-FFF2-40B4-BE49-F238E27FC236}">
                  <a16:creationId xmlns:a16="http://schemas.microsoft.com/office/drawing/2014/main" id="{00C578F6-9446-9DD7-318C-265AFFB2D7BA}"/>
                </a:ext>
              </a:extLst>
            </p:cNvPr>
            <p:cNvSpPr/>
            <p:nvPr/>
          </p:nvSpPr>
          <p:spPr>
            <a:xfrm>
              <a:off x="2056835" y="2931912"/>
              <a:ext cx="311604" cy="418496"/>
            </a:xfrm>
            <a:prstGeom prst="rect">
              <a:avLst/>
            </a:prstGeom>
            <a:solidFill>
              <a:srgbClr val="FFCC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8" name="Rechteck 17">
              <a:extLst>
                <a:ext uri="{FF2B5EF4-FFF2-40B4-BE49-F238E27FC236}">
                  <a16:creationId xmlns:a16="http://schemas.microsoft.com/office/drawing/2014/main" id="{32FF54BE-57F9-E04F-C30F-DA76E822F03C}"/>
                </a:ext>
              </a:extLst>
            </p:cNvPr>
            <p:cNvSpPr/>
            <p:nvPr/>
          </p:nvSpPr>
          <p:spPr>
            <a:xfrm>
              <a:off x="683568" y="4037776"/>
              <a:ext cx="862057" cy="864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9" name="Rechteck 18">
              <a:extLst>
                <a:ext uri="{FF2B5EF4-FFF2-40B4-BE49-F238E27FC236}">
                  <a16:creationId xmlns:a16="http://schemas.microsoft.com/office/drawing/2014/main" id="{38ACA418-072B-2A86-9B9B-AD885C128A29}"/>
                </a:ext>
              </a:extLst>
            </p:cNvPr>
            <p:cNvSpPr/>
            <p:nvPr/>
          </p:nvSpPr>
          <p:spPr>
            <a:xfrm>
              <a:off x="1668105" y="4129646"/>
              <a:ext cx="388729" cy="461253"/>
            </a:xfrm>
            <a:prstGeom prst="rect">
              <a:avLst/>
            </a:prstGeom>
            <a:solidFill>
              <a:srgbClr val="FFCC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0" name="Rechteck 19">
              <a:extLst>
                <a:ext uri="{FF2B5EF4-FFF2-40B4-BE49-F238E27FC236}">
                  <a16:creationId xmlns:a16="http://schemas.microsoft.com/office/drawing/2014/main" id="{6945C844-6326-7BA0-2F5B-D68FF64058F9}"/>
                </a:ext>
              </a:extLst>
            </p:cNvPr>
            <p:cNvSpPr/>
            <p:nvPr/>
          </p:nvSpPr>
          <p:spPr>
            <a:xfrm flipH="1">
              <a:off x="1911590" y="2931912"/>
              <a:ext cx="143423" cy="283868"/>
            </a:xfrm>
            <a:prstGeom prst="rect">
              <a:avLst/>
            </a:prstGeom>
            <a:solidFill>
              <a:srgbClr val="FFCC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1" name="Rechteck 20">
              <a:extLst>
                <a:ext uri="{FF2B5EF4-FFF2-40B4-BE49-F238E27FC236}">
                  <a16:creationId xmlns:a16="http://schemas.microsoft.com/office/drawing/2014/main" id="{3BD9F977-B910-86BB-2690-824671F949E3}"/>
                </a:ext>
              </a:extLst>
            </p:cNvPr>
            <p:cNvSpPr/>
            <p:nvPr/>
          </p:nvSpPr>
          <p:spPr>
            <a:xfrm flipH="1">
              <a:off x="1332232" y="3372942"/>
              <a:ext cx="143423" cy="153404"/>
            </a:xfrm>
            <a:prstGeom prst="rect">
              <a:avLst/>
            </a:prstGeom>
            <a:solidFill>
              <a:srgbClr val="FFCC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Rechteck 21">
              <a:extLst>
                <a:ext uri="{FF2B5EF4-FFF2-40B4-BE49-F238E27FC236}">
                  <a16:creationId xmlns:a16="http://schemas.microsoft.com/office/drawing/2014/main" id="{3D6B804D-DC85-CDAE-6365-F9BDB106C9B2}"/>
                </a:ext>
              </a:extLst>
            </p:cNvPr>
            <p:cNvSpPr/>
            <p:nvPr/>
          </p:nvSpPr>
          <p:spPr>
            <a:xfrm>
              <a:off x="611560" y="2088506"/>
              <a:ext cx="3631289" cy="300660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23" name="Gerader Verbinder 19">
              <a:extLst>
                <a:ext uri="{FF2B5EF4-FFF2-40B4-BE49-F238E27FC236}">
                  <a16:creationId xmlns:a16="http://schemas.microsoft.com/office/drawing/2014/main" id="{245EC1E5-20CD-693C-C381-D697C0256102}"/>
                </a:ext>
              </a:extLst>
            </p:cNvPr>
            <p:cNvCxnSpPr/>
            <p:nvPr/>
          </p:nvCxnSpPr>
          <p:spPr>
            <a:xfrm>
              <a:off x="3491880" y="2908036"/>
              <a:ext cx="75096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r Verbinder 20">
              <a:extLst>
                <a:ext uri="{FF2B5EF4-FFF2-40B4-BE49-F238E27FC236}">
                  <a16:creationId xmlns:a16="http://schemas.microsoft.com/office/drawing/2014/main" id="{4490EE3C-F9F5-F48B-779E-4D482D4AC7B0}"/>
                </a:ext>
              </a:extLst>
            </p:cNvPr>
            <p:cNvCxnSpPr>
              <a:cxnSpLocks/>
            </p:cNvCxnSpPr>
            <p:nvPr/>
          </p:nvCxnSpPr>
          <p:spPr>
            <a:xfrm>
              <a:off x="611560" y="2276872"/>
              <a:ext cx="192300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Gerader Verbinder 28">
              <a:extLst>
                <a:ext uri="{FF2B5EF4-FFF2-40B4-BE49-F238E27FC236}">
                  <a16:creationId xmlns:a16="http://schemas.microsoft.com/office/drawing/2014/main" id="{A16FEE4C-02F3-2209-191D-2FBDA65D7B1B}"/>
                </a:ext>
              </a:extLst>
            </p:cNvPr>
            <p:cNvCxnSpPr>
              <a:cxnSpLocks/>
            </p:cNvCxnSpPr>
            <p:nvPr/>
          </p:nvCxnSpPr>
          <p:spPr>
            <a:xfrm flipV="1">
              <a:off x="3491880" y="2083634"/>
              <a:ext cx="0" cy="1932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Gerader Verbinder 31">
              <a:extLst>
                <a:ext uri="{FF2B5EF4-FFF2-40B4-BE49-F238E27FC236}">
                  <a16:creationId xmlns:a16="http://schemas.microsoft.com/office/drawing/2014/main" id="{8EF9D00C-C2D9-08BE-DE91-D05566187137}"/>
                </a:ext>
              </a:extLst>
            </p:cNvPr>
            <p:cNvCxnSpPr/>
            <p:nvPr/>
          </p:nvCxnSpPr>
          <p:spPr>
            <a:xfrm>
              <a:off x="3491880" y="3694238"/>
              <a:ext cx="75096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Gerader Verbinder 32">
              <a:extLst>
                <a:ext uri="{FF2B5EF4-FFF2-40B4-BE49-F238E27FC236}">
                  <a16:creationId xmlns:a16="http://schemas.microsoft.com/office/drawing/2014/main" id="{4949094F-BCED-8C61-80D9-377F70652FDE}"/>
                </a:ext>
              </a:extLst>
            </p:cNvPr>
            <p:cNvCxnSpPr>
              <a:cxnSpLocks/>
            </p:cNvCxnSpPr>
            <p:nvPr/>
          </p:nvCxnSpPr>
          <p:spPr>
            <a:xfrm>
              <a:off x="3851920" y="4037776"/>
              <a:ext cx="39092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Gerader Verbinder 34">
              <a:extLst>
                <a:ext uri="{FF2B5EF4-FFF2-40B4-BE49-F238E27FC236}">
                  <a16:creationId xmlns:a16="http://schemas.microsoft.com/office/drawing/2014/main" id="{CD92D5AE-96B9-DA47-5A46-B0B9E9C1DBD8}"/>
                </a:ext>
              </a:extLst>
            </p:cNvPr>
            <p:cNvCxnSpPr>
              <a:cxnSpLocks/>
            </p:cNvCxnSpPr>
            <p:nvPr/>
          </p:nvCxnSpPr>
          <p:spPr>
            <a:xfrm>
              <a:off x="3851919" y="4901872"/>
              <a:ext cx="39092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Gerader Verbinder 39">
              <a:extLst>
                <a:ext uri="{FF2B5EF4-FFF2-40B4-BE49-F238E27FC236}">
                  <a16:creationId xmlns:a16="http://schemas.microsoft.com/office/drawing/2014/main" id="{4E18CD7B-01F4-C940-1831-E62465A4BBE5}"/>
                </a:ext>
              </a:extLst>
            </p:cNvPr>
            <p:cNvCxnSpPr>
              <a:cxnSpLocks/>
            </p:cNvCxnSpPr>
            <p:nvPr/>
          </p:nvCxnSpPr>
          <p:spPr>
            <a:xfrm>
              <a:off x="611560" y="3694092"/>
              <a:ext cx="36249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Gerader Verbinder 41">
              <a:extLst>
                <a:ext uri="{FF2B5EF4-FFF2-40B4-BE49-F238E27FC236}">
                  <a16:creationId xmlns:a16="http://schemas.microsoft.com/office/drawing/2014/main" id="{560972CE-6C27-AD84-8E5B-B90843E984E9}"/>
                </a:ext>
              </a:extLst>
            </p:cNvPr>
            <p:cNvCxnSpPr>
              <a:cxnSpLocks/>
            </p:cNvCxnSpPr>
            <p:nvPr/>
          </p:nvCxnSpPr>
          <p:spPr>
            <a:xfrm>
              <a:off x="611560" y="4037776"/>
              <a:ext cx="36249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Gerader Verbinder 42">
              <a:extLst>
                <a:ext uri="{FF2B5EF4-FFF2-40B4-BE49-F238E27FC236}">
                  <a16:creationId xmlns:a16="http://schemas.microsoft.com/office/drawing/2014/main" id="{FEB82EA6-4E12-D7B5-DAB8-9E30B21BD928}"/>
                </a:ext>
              </a:extLst>
            </p:cNvPr>
            <p:cNvCxnSpPr>
              <a:cxnSpLocks/>
            </p:cNvCxnSpPr>
            <p:nvPr/>
          </p:nvCxnSpPr>
          <p:spPr>
            <a:xfrm>
              <a:off x="611559" y="4901872"/>
              <a:ext cx="36249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feld 31">
              <a:extLst>
                <a:ext uri="{FF2B5EF4-FFF2-40B4-BE49-F238E27FC236}">
                  <a16:creationId xmlns:a16="http://schemas.microsoft.com/office/drawing/2014/main" id="{16BA8776-EF8A-41B7-9284-14932D561242}"/>
                </a:ext>
              </a:extLst>
            </p:cNvPr>
            <p:cNvSpPr txBox="1"/>
            <p:nvPr/>
          </p:nvSpPr>
          <p:spPr>
            <a:xfrm>
              <a:off x="2210106" y="4615713"/>
              <a:ext cx="1368152" cy="338554"/>
            </a:xfrm>
            <a:prstGeom prst="rect">
              <a:avLst/>
            </a:prstGeom>
            <a:noFill/>
          </p:spPr>
          <p:txBody>
            <a:bodyPr wrap="square" rtlCol="0">
              <a:spAutoFit/>
            </a:bodyPr>
            <a:lstStyle/>
            <a:p>
              <a:r>
                <a:rPr lang="de-DE" sz="1600" dirty="0"/>
                <a:t>1‘000 m²</a:t>
              </a:r>
              <a:endParaRPr lang="de-CH" sz="1600" dirty="0"/>
            </a:p>
          </p:txBody>
        </p:sp>
        <p:sp>
          <p:nvSpPr>
            <p:cNvPr id="33" name="Textfeld 32">
              <a:extLst>
                <a:ext uri="{FF2B5EF4-FFF2-40B4-BE49-F238E27FC236}">
                  <a16:creationId xmlns:a16="http://schemas.microsoft.com/office/drawing/2014/main" id="{88FBB716-7E5C-A7F2-8AEF-12B0E18929C1}"/>
                </a:ext>
              </a:extLst>
            </p:cNvPr>
            <p:cNvSpPr txBox="1"/>
            <p:nvPr/>
          </p:nvSpPr>
          <p:spPr>
            <a:xfrm>
              <a:off x="2447467" y="3372942"/>
              <a:ext cx="1368152" cy="338554"/>
            </a:xfrm>
            <a:prstGeom prst="rect">
              <a:avLst/>
            </a:prstGeom>
            <a:noFill/>
          </p:spPr>
          <p:txBody>
            <a:bodyPr wrap="square" rtlCol="0">
              <a:spAutoFit/>
            </a:bodyPr>
            <a:lstStyle/>
            <a:p>
              <a:r>
                <a:rPr lang="de-DE" sz="1600" dirty="0"/>
                <a:t>900 m²</a:t>
              </a:r>
              <a:endParaRPr lang="de-CH" sz="1600" dirty="0"/>
            </a:p>
          </p:txBody>
        </p:sp>
        <p:sp>
          <p:nvSpPr>
            <p:cNvPr id="34" name="Rechteck 33">
              <a:extLst>
                <a:ext uri="{FF2B5EF4-FFF2-40B4-BE49-F238E27FC236}">
                  <a16:creationId xmlns:a16="http://schemas.microsoft.com/office/drawing/2014/main" id="{8DC4E921-FCF9-5DA2-0545-08981FD917F3}"/>
                </a:ext>
              </a:extLst>
            </p:cNvPr>
            <p:cNvSpPr/>
            <p:nvPr/>
          </p:nvSpPr>
          <p:spPr>
            <a:xfrm>
              <a:off x="2730279" y="2698216"/>
              <a:ext cx="471119" cy="338554"/>
            </a:xfrm>
            <a:prstGeom prst="rect">
              <a:avLst/>
            </a:prstGeom>
            <a:solidFill>
              <a:srgbClr val="CC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5" name="Rechteck 34">
              <a:extLst>
                <a:ext uri="{FF2B5EF4-FFF2-40B4-BE49-F238E27FC236}">
                  <a16:creationId xmlns:a16="http://schemas.microsoft.com/office/drawing/2014/main" id="{A948286A-87C9-64E9-2CBC-E7F9D38243E5}"/>
                </a:ext>
              </a:extLst>
            </p:cNvPr>
            <p:cNvSpPr/>
            <p:nvPr/>
          </p:nvSpPr>
          <p:spPr>
            <a:xfrm flipH="1">
              <a:off x="2728457" y="3036605"/>
              <a:ext cx="259367" cy="195494"/>
            </a:xfrm>
            <a:prstGeom prst="rect">
              <a:avLst/>
            </a:prstGeom>
            <a:solidFill>
              <a:srgbClr val="CC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6" name="Rechteck 35">
              <a:extLst>
                <a:ext uri="{FF2B5EF4-FFF2-40B4-BE49-F238E27FC236}">
                  <a16:creationId xmlns:a16="http://schemas.microsoft.com/office/drawing/2014/main" id="{3F1A2A6C-1494-D089-ED5B-5D758C132F3E}"/>
                </a:ext>
              </a:extLst>
            </p:cNvPr>
            <p:cNvSpPr/>
            <p:nvPr/>
          </p:nvSpPr>
          <p:spPr>
            <a:xfrm>
              <a:off x="2906224" y="4221566"/>
              <a:ext cx="585656" cy="369333"/>
            </a:xfrm>
            <a:prstGeom prst="rect">
              <a:avLst/>
            </a:prstGeom>
            <a:solidFill>
              <a:srgbClr val="CC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37" name="Textfeld 36">
            <a:extLst>
              <a:ext uri="{FF2B5EF4-FFF2-40B4-BE49-F238E27FC236}">
                <a16:creationId xmlns:a16="http://schemas.microsoft.com/office/drawing/2014/main" id="{A65057B6-8612-2A7E-7025-D6C1AE524A63}"/>
              </a:ext>
            </a:extLst>
          </p:cNvPr>
          <p:cNvSpPr txBox="1"/>
          <p:nvPr/>
        </p:nvSpPr>
        <p:spPr>
          <a:xfrm>
            <a:off x="7644458" y="5182146"/>
            <a:ext cx="1368152" cy="338554"/>
          </a:xfrm>
          <a:prstGeom prst="rect">
            <a:avLst/>
          </a:prstGeom>
          <a:noFill/>
        </p:spPr>
        <p:txBody>
          <a:bodyPr wrap="square" rtlCol="0">
            <a:spAutoFit/>
          </a:bodyPr>
          <a:lstStyle/>
          <a:p>
            <a:r>
              <a:rPr lang="de-DE" sz="1600" dirty="0"/>
              <a:t>500 m²</a:t>
            </a:r>
            <a:endParaRPr lang="de-CH" sz="1600" dirty="0"/>
          </a:p>
        </p:txBody>
      </p:sp>
      <p:grpSp>
        <p:nvGrpSpPr>
          <p:cNvPr id="38" name="Gruppieren 37">
            <a:extLst>
              <a:ext uri="{FF2B5EF4-FFF2-40B4-BE49-F238E27FC236}">
                <a16:creationId xmlns:a16="http://schemas.microsoft.com/office/drawing/2014/main" id="{A213CF17-BC58-D4E4-D23C-5D7956CE5300}"/>
              </a:ext>
            </a:extLst>
          </p:cNvPr>
          <p:cNvGrpSpPr/>
          <p:nvPr/>
        </p:nvGrpSpPr>
        <p:grpSpPr>
          <a:xfrm>
            <a:off x="5234442" y="2632040"/>
            <a:ext cx="3631290" cy="3011476"/>
            <a:chOff x="5162433" y="2078762"/>
            <a:chExt cx="3631290" cy="3011476"/>
          </a:xfrm>
        </p:grpSpPr>
        <p:sp>
          <p:nvSpPr>
            <p:cNvPr id="39" name="Rechteck 38">
              <a:extLst>
                <a:ext uri="{FF2B5EF4-FFF2-40B4-BE49-F238E27FC236}">
                  <a16:creationId xmlns:a16="http://schemas.microsoft.com/office/drawing/2014/main" id="{2121C944-E4C9-1BF9-7BED-F9D694F45994}"/>
                </a:ext>
              </a:extLst>
            </p:cNvPr>
            <p:cNvSpPr/>
            <p:nvPr/>
          </p:nvSpPr>
          <p:spPr>
            <a:xfrm>
              <a:off x="6098538" y="4032904"/>
              <a:ext cx="720080" cy="864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0" name="Rechteck 39">
              <a:extLst>
                <a:ext uri="{FF2B5EF4-FFF2-40B4-BE49-F238E27FC236}">
                  <a16:creationId xmlns:a16="http://schemas.microsoft.com/office/drawing/2014/main" id="{500C28C8-C671-0154-4791-991BCB443F59}"/>
                </a:ext>
              </a:extLst>
            </p:cNvPr>
            <p:cNvSpPr/>
            <p:nvPr/>
          </p:nvSpPr>
          <p:spPr>
            <a:xfrm>
              <a:off x="6818618" y="4032904"/>
              <a:ext cx="1584176" cy="864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1" name="Rechteck 40">
              <a:extLst>
                <a:ext uri="{FF2B5EF4-FFF2-40B4-BE49-F238E27FC236}">
                  <a16:creationId xmlns:a16="http://schemas.microsoft.com/office/drawing/2014/main" id="{699A1873-6051-8BA8-3B03-F6A7F4DADDB6}"/>
                </a:ext>
              </a:extLst>
            </p:cNvPr>
            <p:cNvSpPr/>
            <p:nvPr/>
          </p:nvSpPr>
          <p:spPr>
            <a:xfrm>
              <a:off x="5450466" y="2825124"/>
              <a:ext cx="792088" cy="864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2" name="Rechteck 41">
              <a:extLst>
                <a:ext uri="{FF2B5EF4-FFF2-40B4-BE49-F238E27FC236}">
                  <a16:creationId xmlns:a16="http://schemas.microsoft.com/office/drawing/2014/main" id="{20EC9C31-3D56-CD19-BD8F-14B050E7C8F4}"/>
                </a:ext>
              </a:extLst>
            </p:cNvPr>
            <p:cNvSpPr/>
            <p:nvPr/>
          </p:nvSpPr>
          <p:spPr>
            <a:xfrm>
              <a:off x="6242554" y="2825124"/>
              <a:ext cx="792088" cy="864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3" name="Rechteck 42">
              <a:extLst>
                <a:ext uri="{FF2B5EF4-FFF2-40B4-BE49-F238E27FC236}">
                  <a16:creationId xmlns:a16="http://schemas.microsoft.com/office/drawing/2014/main" id="{2D6966AC-914C-6767-77F7-F97E64CDAE08}"/>
                </a:ext>
              </a:extLst>
            </p:cNvPr>
            <p:cNvSpPr/>
            <p:nvPr/>
          </p:nvSpPr>
          <p:spPr>
            <a:xfrm>
              <a:off x="7034642" y="2272000"/>
              <a:ext cx="1008112" cy="1417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4" name="Rechteck 43">
              <a:extLst>
                <a:ext uri="{FF2B5EF4-FFF2-40B4-BE49-F238E27FC236}">
                  <a16:creationId xmlns:a16="http://schemas.microsoft.com/office/drawing/2014/main" id="{B0DBB05C-F44C-3015-DDB4-148C2DAA86E8}"/>
                </a:ext>
              </a:extLst>
            </p:cNvPr>
            <p:cNvSpPr/>
            <p:nvPr/>
          </p:nvSpPr>
          <p:spPr>
            <a:xfrm>
              <a:off x="5642918" y="2951746"/>
              <a:ext cx="383612" cy="418496"/>
            </a:xfrm>
            <a:prstGeom prst="rect">
              <a:avLst/>
            </a:prstGeom>
            <a:solidFill>
              <a:srgbClr val="FFCC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5" name="Rechteck 44">
              <a:extLst>
                <a:ext uri="{FF2B5EF4-FFF2-40B4-BE49-F238E27FC236}">
                  <a16:creationId xmlns:a16="http://schemas.microsoft.com/office/drawing/2014/main" id="{6586564D-C620-EC74-2EEA-7E6D8CBB0DD4}"/>
                </a:ext>
              </a:extLst>
            </p:cNvPr>
            <p:cNvSpPr/>
            <p:nvPr/>
          </p:nvSpPr>
          <p:spPr>
            <a:xfrm>
              <a:off x="6607709" y="2927040"/>
              <a:ext cx="311604" cy="418496"/>
            </a:xfrm>
            <a:prstGeom prst="rect">
              <a:avLst/>
            </a:prstGeom>
            <a:solidFill>
              <a:srgbClr val="FFCC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6" name="Rechteck 45">
              <a:extLst>
                <a:ext uri="{FF2B5EF4-FFF2-40B4-BE49-F238E27FC236}">
                  <a16:creationId xmlns:a16="http://schemas.microsoft.com/office/drawing/2014/main" id="{9048AB08-89AD-87DC-B296-7A09A2A58DA2}"/>
                </a:ext>
              </a:extLst>
            </p:cNvPr>
            <p:cNvSpPr/>
            <p:nvPr/>
          </p:nvSpPr>
          <p:spPr>
            <a:xfrm>
              <a:off x="5234442" y="4032904"/>
              <a:ext cx="862057" cy="864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7" name="Rechteck 46">
              <a:extLst>
                <a:ext uri="{FF2B5EF4-FFF2-40B4-BE49-F238E27FC236}">
                  <a16:creationId xmlns:a16="http://schemas.microsoft.com/office/drawing/2014/main" id="{063B4F2B-BC59-FA89-D710-9D35B87051A2}"/>
                </a:ext>
              </a:extLst>
            </p:cNvPr>
            <p:cNvSpPr/>
            <p:nvPr/>
          </p:nvSpPr>
          <p:spPr>
            <a:xfrm>
              <a:off x="6218979" y="4124774"/>
              <a:ext cx="388729" cy="461253"/>
            </a:xfrm>
            <a:prstGeom prst="rect">
              <a:avLst/>
            </a:prstGeom>
            <a:solidFill>
              <a:srgbClr val="FFCC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8" name="Rechteck 47">
              <a:extLst>
                <a:ext uri="{FF2B5EF4-FFF2-40B4-BE49-F238E27FC236}">
                  <a16:creationId xmlns:a16="http://schemas.microsoft.com/office/drawing/2014/main" id="{7DB909ED-6617-D45B-3C35-42462885F27E}"/>
                </a:ext>
              </a:extLst>
            </p:cNvPr>
            <p:cNvSpPr/>
            <p:nvPr/>
          </p:nvSpPr>
          <p:spPr>
            <a:xfrm flipH="1">
              <a:off x="6462464" y="2927040"/>
              <a:ext cx="143423" cy="283868"/>
            </a:xfrm>
            <a:prstGeom prst="rect">
              <a:avLst/>
            </a:prstGeom>
            <a:solidFill>
              <a:srgbClr val="FFCC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9" name="Rechteck 48">
              <a:extLst>
                <a:ext uri="{FF2B5EF4-FFF2-40B4-BE49-F238E27FC236}">
                  <a16:creationId xmlns:a16="http://schemas.microsoft.com/office/drawing/2014/main" id="{C4FBA6D2-5038-4FC0-C418-EF8A77F273B2}"/>
                </a:ext>
              </a:extLst>
            </p:cNvPr>
            <p:cNvSpPr/>
            <p:nvPr/>
          </p:nvSpPr>
          <p:spPr>
            <a:xfrm flipH="1">
              <a:off x="5883106" y="3368070"/>
              <a:ext cx="143423" cy="153404"/>
            </a:xfrm>
            <a:prstGeom prst="rect">
              <a:avLst/>
            </a:prstGeom>
            <a:solidFill>
              <a:srgbClr val="FFCC9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0" name="Rechteck 49">
              <a:extLst>
                <a:ext uri="{FF2B5EF4-FFF2-40B4-BE49-F238E27FC236}">
                  <a16:creationId xmlns:a16="http://schemas.microsoft.com/office/drawing/2014/main" id="{C23A93C5-0747-06C8-2624-7E30839021EC}"/>
                </a:ext>
              </a:extLst>
            </p:cNvPr>
            <p:cNvSpPr/>
            <p:nvPr/>
          </p:nvSpPr>
          <p:spPr>
            <a:xfrm>
              <a:off x="5162434" y="2083634"/>
              <a:ext cx="3631289" cy="300660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51" name="Gerader Verbinder 48">
              <a:extLst>
                <a:ext uri="{FF2B5EF4-FFF2-40B4-BE49-F238E27FC236}">
                  <a16:creationId xmlns:a16="http://schemas.microsoft.com/office/drawing/2014/main" id="{3879E4E0-8D2A-6B2B-4FF8-00C64FC44BE4}"/>
                </a:ext>
              </a:extLst>
            </p:cNvPr>
            <p:cNvCxnSpPr/>
            <p:nvPr/>
          </p:nvCxnSpPr>
          <p:spPr>
            <a:xfrm>
              <a:off x="8042754" y="2903164"/>
              <a:ext cx="75096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Gerader Verbinder 49">
              <a:extLst>
                <a:ext uri="{FF2B5EF4-FFF2-40B4-BE49-F238E27FC236}">
                  <a16:creationId xmlns:a16="http://schemas.microsoft.com/office/drawing/2014/main" id="{DF574567-0385-3104-47A2-171C541675D9}"/>
                </a:ext>
              </a:extLst>
            </p:cNvPr>
            <p:cNvCxnSpPr>
              <a:cxnSpLocks/>
            </p:cNvCxnSpPr>
            <p:nvPr/>
          </p:nvCxnSpPr>
          <p:spPr>
            <a:xfrm>
              <a:off x="5162434" y="2272000"/>
              <a:ext cx="192300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Gerader Verbinder 50">
              <a:extLst>
                <a:ext uri="{FF2B5EF4-FFF2-40B4-BE49-F238E27FC236}">
                  <a16:creationId xmlns:a16="http://schemas.microsoft.com/office/drawing/2014/main" id="{32B4B387-4773-434F-6309-841FA3BAA9CE}"/>
                </a:ext>
              </a:extLst>
            </p:cNvPr>
            <p:cNvCxnSpPr>
              <a:cxnSpLocks/>
            </p:cNvCxnSpPr>
            <p:nvPr/>
          </p:nvCxnSpPr>
          <p:spPr>
            <a:xfrm flipV="1">
              <a:off x="8042754" y="2078762"/>
              <a:ext cx="0" cy="1932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Gerader Verbinder 51">
              <a:extLst>
                <a:ext uri="{FF2B5EF4-FFF2-40B4-BE49-F238E27FC236}">
                  <a16:creationId xmlns:a16="http://schemas.microsoft.com/office/drawing/2014/main" id="{20E1A967-61AC-7A92-CFA3-A2647EBA4E11}"/>
                </a:ext>
              </a:extLst>
            </p:cNvPr>
            <p:cNvCxnSpPr/>
            <p:nvPr/>
          </p:nvCxnSpPr>
          <p:spPr>
            <a:xfrm>
              <a:off x="8042754" y="3689366"/>
              <a:ext cx="75096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Gerader Verbinder 52">
              <a:extLst>
                <a:ext uri="{FF2B5EF4-FFF2-40B4-BE49-F238E27FC236}">
                  <a16:creationId xmlns:a16="http://schemas.microsoft.com/office/drawing/2014/main" id="{6B5A59E2-303C-DE96-DCF3-122A83FCB758}"/>
                </a:ext>
              </a:extLst>
            </p:cNvPr>
            <p:cNvCxnSpPr>
              <a:cxnSpLocks/>
            </p:cNvCxnSpPr>
            <p:nvPr/>
          </p:nvCxnSpPr>
          <p:spPr>
            <a:xfrm>
              <a:off x="8402794" y="4032904"/>
              <a:ext cx="39092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Gerader Verbinder 53">
              <a:extLst>
                <a:ext uri="{FF2B5EF4-FFF2-40B4-BE49-F238E27FC236}">
                  <a16:creationId xmlns:a16="http://schemas.microsoft.com/office/drawing/2014/main" id="{6E1A88C1-23C0-80FE-4122-328B7BAB4DEE}"/>
                </a:ext>
              </a:extLst>
            </p:cNvPr>
            <p:cNvCxnSpPr>
              <a:cxnSpLocks/>
            </p:cNvCxnSpPr>
            <p:nvPr/>
          </p:nvCxnSpPr>
          <p:spPr>
            <a:xfrm>
              <a:off x="8402793" y="4897000"/>
              <a:ext cx="39092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Gerader Verbinder 54">
              <a:extLst>
                <a:ext uri="{FF2B5EF4-FFF2-40B4-BE49-F238E27FC236}">
                  <a16:creationId xmlns:a16="http://schemas.microsoft.com/office/drawing/2014/main" id="{9A2AB492-3C37-E0D6-721C-9D51B583B73F}"/>
                </a:ext>
              </a:extLst>
            </p:cNvPr>
            <p:cNvCxnSpPr>
              <a:cxnSpLocks/>
            </p:cNvCxnSpPr>
            <p:nvPr/>
          </p:nvCxnSpPr>
          <p:spPr>
            <a:xfrm>
              <a:off x="5162434" y="3689220"/>
              <a:ext cx="36249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Gerader Verbinder 55">
              <a:extLst>
                <a:ext uri="{FF2B5EF4-FFF2-40B4-BE49-F238E27FC236}">
                  <a16:creationId xmlns:a16="http://schemas.microsoft.com/office/drawing/2014/main" id="{3C553295-D6FE-F22D-28B6-507F8FAE142A}"/>
                </a:ext>
              </a:extLst>
            </p:cNvPr>
            <p:cNvCxnSpPr>
              <a:cxnSpLocks/>
            </p:cNvCxnSpPr>
            <p:nvPr/>
          </p:nvCxnSpPr>
          <p:spPr>
            <a:xfrm>
              <a:off x="5162434" y="4032904"/>
              <a:ext cx="36249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Gerader Verbinder 56">
              <a:extLst>
                <a:ext uri="{FF2B5EF4-FFF2-40B4-BE49-F238E27FC236}">
                  <a16:creationId xmlns:a16="http://schemas.microsoft.com/office/drawing/2014/main" id="{25545D05-A6D7-4581-49C6-892A41E4D4E5}"/>
                </a:ext>
              </a:extLst>
            </p:cNvPr>
            <p:cNvCxnSpPr>
              <a:cxnSpLocks/>
            </p:cNvCxnSpPr>
            <p:nvPr/>
          </p:nvCxnSpPr>
          <p:spPr>
            <a:xfrm>
              <a:off x="5162433" y="4897000"/>
              <a:ext cx="36249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Textfeld 59">
              <a:extLst>
                <a:ext uri="{FF2B5EF4-FFF2-40B4-BE49-F238E27FC236}">
                  <a16:creationId xmlns:a16="http://schemas.microsoft.com/office/drawing/2014/main" id="{219B3E67-4963-8A12-5ECA-0C817CC9D135}"/>
                </a:ext>
              </a:extLst>
            </p:cNvPr>
            <p:cNvSpPr txBox="1"/>
            <p:nvPr/>
          </p:nvSpPr>
          <p:spPr>
            <a:xfrm>
              <a:off x="6760980" y="4610841"/>
              <a:ext cx="1368152" cy="338554"/>
            </a:xfrm>
            <a:prstGeom prst="rect">
              <a:avLst/>
            </a:prstGeom>
            <a:noFill/>
          </p:spPr>
          <p:txBody>
            <a:bodyPr wrap="square" rtlCol="0">
              <a:spAutoFit/>
            </a:bodyPr>
            <a:lstStyle/>
            <a:p>
              <a:r>
                <a:rPr lang="de-DE" sz="1600" dirty="0"/>
                <a:t>500 m²</a:t>
              </a:r>
              <a:endParaRPr lang="de-CH" sz="1600" dirty="0"/>
            </a:p>
          </p:txBody>
        </p:sp>
        <p:sp>
          <p:nvSpPr>
            <p:cNvPr id="61" name="Textfeld 60">
              <a:extLst>
                <a:ext uri="{FF2B5EF4-FFF2-40B4-BE49-F238E27FC236}">
                  <a16:creationId xmlns:a16="http://schemas.microsoft.com/office/drawing/2014/main" id="{110A8D5E-8467-4A1C-794C-9D063C83573E}"/>
                </a:ext>
              </a:extLst>
            </p:cNvPr>
            <p:cNvSpPr txBox="1"/>
            <p:nvPr/>
          </p:nvSpPr>
          <p:spPr>
            <a:xfrm>
              <a:off x="6998341" y="3368070"/>
              <a:ext cx="1368152" cy="338554"/>
            </a:xfrm>
            <a:prstGeom prst="rect">
              <a:avLst/>
            </a:prstGeom>
            <a:noFill/>
          </p:spPr>
          <p:txBody>
            <a:bodyPr wrap="square" rtlCol="0">
              <a:spAutoFit/>
            </a:bodyPr>
            <a:lstStyle/>
            <a:p>
              <a:r>
                <a:rPr lang="de-DE" sz="1600" dirty="0"/>
                <a:t>900 m²</a:t>
              </a:r>
              <a:endParaRPr lang="de-CH" sz="1600" dirty="0"/>
            </a:p>
          </p:txBody>
        </p:sp>
        <p:sp>
          <p:nvSpPr>
            <p:cNvPr id="62" name="Rechteck 61">
              <a:extLst>
                <a:ext uri="{FF2B5EF4-FFF2-40B4-BE49-F238E27FC236}">
                  <a16:creationId xmlns:a16="http://schemas.microsoft.com/office/drawing/2014/main" id="{C7379EF1-15BE-4200-5F71-C21CD4CCD4CE}"/>
                </a:ext>
              </a:extLst>
            </p:cNvPr>
            <p:cNvSpPr/>
            <p:nvPr/>
          </p:nvSpPr>
          <p:spPr>
            <a:xfrm>
              <a:off x="7787151" y="4121739"/>
              <a:ext cx="511205" cy="333636"/>
            </a:xfrm>
            <a:prstGeom prst="rect">
              <a:avLst/>
            </a:prstGeom>
            <a:solidFill>
              <a:srgbClr val="CC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3" name="Rechteck 62">
              <a:extLst>
                <a:ext uri="{FF2B5EF4-FFF2-40B4-BE49-F238E27FC236}">
                  <a16:creationId xmlns:a16="http://schemas.microsoft.com/office/drawing/2014/main" id="{A130EF55-05E3-52C3-6F00-0C274454B6C1}"/>
                </a:ext>
              </a:extLst>
            </p:cNvPr>
            <p:cNvSpPr/>
            <p:nvPr/>
          </p:nvSpPr>
          <p:spPr>
            <a:xfrm>
              <a:off x="7067262" y="4140334"/>
              <a:ext cx="429310" cy="363078"/>
            </a:xfrm>
            <a:prstGeom prst="rect">
              <a:avLst/>
            </a:prstGeom>
            <a:solidFill>
              <a:srgbClr val="CC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64" name="Gerader Verbinder 64">
              <a:extLst>
                <a:ext uri="{FF2B5EF4-FFF2-40B4-BE49-F238E27FC236}">
                  <a16:creationId xmlns:a16="http://schemas.microsoft.com/office/drawing/2014/main" id="{3208A26B-2D8A-3574-EFA5-3730B799B3E4}"/>
                </a:ext>
              </a:extLst>
            </p:cNvPr>
            <p:cNvCxnSpPr>
              <a:stCxn id="40" idx="0"/>
            </p:cNvCxnSpPr>
            <p:nvPr/>
          </p:nvCxnSpPr>
          <p:spPr>
            <a:xfrm>
              <a:off x="7610706" y="4032904"/>
              <a:ext cx="0" cy="84647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5" name="Rechteck 64">
              <a:extLst>
                <a:ext uri="{FF2B5EF4-FFF2-40B4-BE49-F238E27FC236}">
                  <a16:creationId xmlns:a16="http://schemas.microsoft.com/office/drawing/2014/main" id="{7B60E62E-F2EA-E2A4-D175-6CA958740E7C}"/>
                </a:ext>
              </a:extLst>
            </p:cNvPr>
            <p:cNvSpPr/>
            <p:nvPr/>
          </p:nvSpPr>
          <p:spPr>
            <a:xfrm>
              <a:off x="7396482" y="2456274"/>
              <a:ext cx="536080" cy="346610"/>
            </a:xfrm>
            <a:prstGeom prst="rect">
              <a:avLst/>
            </a:prstGeom>
            <a:solidFill>
              <a:srgbClr val="CC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66" name="Pfeil: nach rechts 67">
            <a:extLst>
              <a:ext uri="{FF2B5EF4-FFF2-40B4-BE49-F238E27FC236}">
                <a16:creationId xmlns:a16="http://schemas.microsoft.com/office/drawing/2014/main" id="{6D05D50E-4ACB-71BE-41AE-97D1951BB4E3}"/>
              </a:ext>
            </a:extLst>
          </p:cNvPr>
          <p:cNvSpPr/>
          <p:nvPr/>
        </p:nvSpPr>
        <p:spPr>
          <a:xfrm>
            <a:off x="4415108" y="3928392"/>
            <a:ext cx="720080" cy="2701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7" name="Textfeld 66">
            <a:extLst>
              <a:ext uri="{FF2B5EF4-FFF2-40B4-BE49-F238E27FC236}">
                <a16:creationId xmlns:a16="http://schemas.microsoft.com/office/drawing/2014/main" id="{1ABFCF84-A7A5-E044-B7FF-C9CDE23233FB}"/>
              </a:ext>
            </a:extLst>
          </p:cNvPr>
          <p:cNvSpPr txBox="1"/>
          <p:nvPr/>
        </p:nvSpPr>
        <p:spPr>
          <a:xfrm>
            <a:off x="899593" y="4258675"/>
            <a:ext cx="2664296" cy="307777"/>
          </a:xfrm>
          <a:prstGeom prst="rect">
            <a:avLst/>
          </a:prstGeom>
          <a:noFill/>
        </p:spPr>
        <p:txBody>
          <a:bodyPr wrap="square" rtlCol="0">
            <a:spAutoFit/>
          </a:bodyPr>
          <a:lstStyle/>
          <a:p>
            <a:r>
              <a:rPr lang="de-DE" sz="1400" i="1" dirty="0"/>
              <a:t>Quartierstrasse</a:t>
            </a:r>
            <a:endParaRPr lang="de-CH" sz="1400" i="1" dirty="0"/>
          </a:p>
        </p:txBody>
      </p:sp>
      <p:sp>
        <p:nvSpPr>
          <p:cNvPr id="68" name="Textfeld 67">
            <a:extLst>
              <a:ext uri="{FF2B5EF4-FFF2-40B4-BE49-F238E27FC236}">
                <a16:creationId xmlns:a16="http://schemas.microsoft.com/office/drawing/2014/main" id="{66DA51D7-86DF-EBD1-20F8-9A980FB3D133}"/>
              </a:ext>
            </a:extLst>
          </p:cNvPr>
          <p:cNvSpPr txBox="1"/>
          <p:nvPr/>
        </p:nvSpPr>
        <p:spPr>
          <a:xfrm>
            <a:off x="5507511" y="4249387"/>
            <a:ext cx="2664296" cy="307777"/>
          </a:xfrm>
          <a:prstGeom prst="rect">
            <a:avLst/>
          </a:prstGeom>
          <a:noFill/>
        </p:spPr>
        <p:txBody>
          <a:bodyPr wrap="square" rtlCol="0">
            <a:spAutoFit/>
          </a:bodyPr>
          <a:lstStyle/>
          <a:p>
            <a:r>
              <a:rPr lang="de-DE" sz="1400" i="1" dirty="0"/>
              <a:t>Quartierstrasse</a:t>
            </a:r>
            <a:endParaRPr lang="de-CH" sz="1400" i="1" dirty="0"/>
          </a:p>
        </p:txBody>
      </p:sp>
      <p:sp>
        <p:nvSpPr>
          <p:cNvPr id="69" name="Rechteck 68">
            <a:extLst>
              <a:ext uri="{FF2B5EF4-FFF2-40B4-BE49-F238E27FC236}">
                <a16:creationId xmlns:a16="http://schemas.microsoft.com/office/drawing/2014/main" id="{C48FA840-7DF7-8A31-552D-74E95CDD819E}"/>
              </a:ext>
            </a:extLst>
          </p:cNvPr>
          <p:cNvSpPr/>
          <p:nvPr/>
        </p:nvSpPr>
        <p:spPr>
          <a:xfrm>
            <a:off x="7469984" y="3607200"/>
            <a:ext cx="536080" cy="346610"/>
          </a:xfrm>
          <a:prstGeom prst="rect">
            <a:avLst/>
          </a:prstGeom>
          <a:solidFill>
            <a:srgbClr val="CC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70" name="Untertitel 4">
            <a:extLst>
              <a:ext uri="{FF2B5EF4-FFF2-40B4-BE49-F238E27FC236}">
                <a16:creationId xmlns:a16="http://schemas.microsoft.com/office/drawing/2014/main" id="{41E67F96-3A2D-6859-BA18-9E072BF250DE}"/>
              </a:ext>
            </a:extLst>
          </p:cNvPr>
          <p:cNvSpPr txBox="1">
            <a:spLocks noChangeAspect="1"/>
          </p:cNvSpPr>
          <p:nvPr/>
        </p:nvSpPr>
        <p:spPr bwMode="auto">
          <a:xfrm>
            <a:off x="503238" y="1655763"/>
            <a:ext cx="7993062"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342900" indent="-34290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18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eaLnBrk="1" fontAlgn="auto" hangingPunct="1">
              <a:spcAft>
                <a:spcPts val="0"/>
              </a:spcAft>
              <a:defRPr/>
            </a:pPr>
            <a:r>
              <a:rPr lang="de-CH" sz="2400" b="1" dirty="0">
                <a:solidFill>
                  <a:srgbClr val="295F3C"/>
                </a:solidFill>
              </a:rPr>
              <a:t>Bauzonen haushälterisch nutzen </a:t>
            </a:r>
            <a:r>
              <a:rPr lang="de-CH" sz="2400" b="1" dirty="0">
                <a:solidFill>
                  <a:srgbClr val="295F3C"/>
                </a:solidFill>
                <a:sym typeface="Wingdings" pitchFamily="2" charset="2"/>
              </a:rPr>
              <a:t> Art. 24 </a:t>
            </a:r>
            <a:r>
              <a:rPr lang="de-CH" sz="2400" b="1" dirty="0" err="1">
                <a:solidFill>
                  <a:srgbClr val="295F3C"/>
                </a:solidFill>
                <a:sym typeface="Wingdings" pitchFamily="2" charset="2"/>
              </a:rPr>
              <a:t>BauG</a:t>
            </a:r>
            <a:endParaRPr lang="de-CH" sz="2400" b="1" dirty="0">
              <a:solidFill>
                <a:srgbClr val="295F3C"/>
              </a:solidFill>
            </a:endParaRPr>
          </a:p>
          <a:p>
            <a:pPr eaLnBrk="1" fontAlgn="auto" hangingPunct="1">
              <a:spcAft>
                <a:spcPts val="0"/>
              </a:spcAft>
              <a:defRPr/>
            </a:pPr>
            <a:endParaRPr lang="de-CH" sz="1800" dirty="0"/>
          </a:p>
        </p:txBody>
      </p:sp>
      <p:sp>
        <p:nvSpPr>
          <p:cNvPr id="72" name="Rechteck 71">
            <a:extLst>
              <a:ext uri="{FF2B5EF4-FFF2-40B4-BE49-F238E27FC236}">
                <a16:creationId xmlns:a16="http://schemas.microsoft.com/office/drawing/2014/main" id="{93342ABD-E724-5345-B813-53AB0D009C09}"/>
              </a:ext>
            </a:extLst>
          </p:cNvPr>
          <p:cNvSpPr/>
          <p:nvPr/>
        </p:nvSpPr>
        <p:spPr>
          <a:xfrm>
            <a:off x="647700" y="2265497"/>
            <a:ext cx="3695871" cy="343684"/>
          </a:xfrm>
          <a:prstGeom prst="rect">
            <a:avLst/>
          </a:prstGeom>
        </p:spPr>
        <p:txBody>
          <a:bodyPr wrap="square">
            <a:spAutoFit/>
          </a:bodyPr>
          <a:lstStyle/>
          <a:p>
            <a:pPr marL="0" lvl="1">
              <a:lnSpc>
                <a:spcPct val="90000"/>
              </a:lnSpc>
              <a:spcBef>
                <a:spcPts val="2400"/>
              </a:spcBef>
              <a:buClr>
                <a:schemeClr val="tx2"/>
              </a:buClr>
              <a:buSzPct val="90000"/>
              <a:defRPr/>
            </a:pPr>
            <a:r>
              <a:rPr lang="de-DE" kern="0" dirty="0">
                <a:solidFill>
                  <a:schemeClr val="tx1">
                    <a:lumMod val="75000"/>
                  </a:schemeClr>
                </a:solidFill>
                <a:latin typeface="Corporate S Demi" pitchFamily="18" charset="0"/>
              </a:rPr>
              <a:t>Hoher Baulandverbrauch</a:t>
            </a:r>
            <a:endParaRPr lang="de-CH" kern="0" dirty="0">
              <a:solidFill>
                <a:schemeClr val="tx1">
                  <a:lumMod val="75000"/>
                </a:schemeClr>
              </a:solidFill>
              <a:latin typeface="Corporate S Demi" pitchFamily="18" charset="0"/>
            </a:endParaRPr>
          </a:p>
        </p:txBody>
      </p:sp>
      <p:sp>
        <p:nvSpPr>
          <p:cNvPr id="73" name="Rechteck 72">
            <a:extLst>
              <a:ext uri="{FF2B5EF4-FFF2-40B4-BE49-F238E27FC236}">
                <a16:creationId xmlns:a16="http://schemas.microsoft.com/office/drawing/2014/main" id="{9EBCBC74-3791-5C2E-FC23-D6710F6923E2}"/>
              </a:ext>
            </a:extLst>
          </p:cNvPr>
          <p:cNvSpPr/>
          <p:nvPr/>
        </p:nvSpPr>
        <p:spPr>
          <a:xfrm>
            <a:off x="5193242" y="2265497"/>
            <a:ext cx="3631287" cy="343684"/>
          </a:xfrm>
          <a:prstGeom prst="rect">
            <a:avLst/>
          </a:prstGeom>
        </p:spPr>
        <p:txBody>
          <a:bodyPr wrap="square">
            <a:spAutoFit/>
          </a:bodyPr>
          <a:lstStyle/>
          <a:p>
            <a:pPr marL="0" lvl="1">
              <a:lnSpc>
                <a:spcPct val="90000"/>
              </a:lnSpc>
              <a:spcBef>
                <a:spcPts val="2400"/>
              </a:spcBef>
              <a:buClr>
                <a:schemeClr val="tx2"/>
              </a:buClr>
              <a:buSzPct val="90000"/>
              <a:defRPr/>
            </a:pPr>
            <a:r>
              <a:rPr lang="de-DE" kern="0" dirty="0">
                <a:solidFill>
                  <a:schemeClr val="tx1">
                    <a:lumMod val="75000"/>
                  </a:schemeClr>
                </a:solidFill>
                <a:latin typeface="Corporate S Demi" pitchFamily="18" charset="0"/>
              </a:rPr>
              <a:t>Optimierte Nutzung des Baulandes</a:t>
            </a:r>
            <a:endParaRPr lang="de-CH" kern="0" dirty="0">
              <a:solidFill>
                <a:schemeClr val="tx1">
                  <a:lumMod val="75000"/>
                </a:schemeClr>
              </a:solidFill>
              <a:latin typeface="Corporate S Demi" pitchFamily="18" charset="0"/>
            </a:endParaRPr>
          </a:p>
        </p:txBody>
      </p:sp>
    </p:spTree>
    <p:extLst>
      <p:ext uri="{BB962C8B-B14F-4D97-AF65-F5344CB8AC3E}">
        <p14:creationId xmlns:p14="http://schemas.microsoft.com/office/powerpoint/2010/main" val="184323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68" grpId="0"/>
      <p:bldP spid="69" grpId="0" animBg="1"/>
      <p:bldP spid="7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83673DCF-424A-4459-9819-78394947F710}"/>
              </a:ext>
            </a:extLst>
          </p:cNvPr>
          <p:cNvSpPr/>
          <p:nvPr/>
        </p:nvSpPr>
        <p:spPr>
          <a:xfrm>
            <a:off x="3051296" y="2869498"/>
            <a:ext cx="3168352" cy="1078960"/>
          </a:xfrm>
          <a:prstGeom prst="rect">
            <a:avLst/>
          </a:prstGeom>
          <a:solidFill>
            <a:srgbClr val="C9E0FB"/>
          </a:solidFill>
          <a:ln w="28575">
            <a:solidFill>
              <a:srgbClr val="275E3A"/>
            </a:solidFill>
          </a:ln>
        </p:spPr>
        <p:style>
          <a:lnRef idx="2">
            <a:schemeClr val="dk1"/>
          </a:lnRef>
          <a:fillRef idx="1">
            <a:schemeClr val="lt1"/>
          </a:fillRef>
          <a:effectRef idx="0">
            <a:schemeClr val="dk1"/>
          </a:effectRef>
          <a:fontRef idx="minor">
            <a:schemeClr val="dk1"/>
          </a:fontRef>
        </p:style>
        <p:txBody>
          <a:bodyPr rtlCol="0" anchor="ctr"/>
          <a:lstStyle/>
          <a:p>
            <a:pPr algn="ctr"/>
            <a:r>
              <a:rPr lang="de-DE" sz="1600" b="1" dirty="0"/>
              <a:t>Umsetzung Raumplanungsgesetz (RPG1) in der Ortsplanung</a:t>
            </a:r>
          </a:p>
          <a:p>
            <a:pPr algn="ctr"/>
            <a:r>
              <a:rPr lang="de-DE" sz="1600" dirty="0"/>
              <a:t>Siedlungsentwicklung nach innen</a:t>
            </a:r>
            <a:endParaRPr lang="de-CH" sz="1600" dirty="0"/>
          </a:p>
        </p:txBody>
      </p:sp>
      <p:sp>
        <p:nvSpPr>
          <p:cNvPr id="5" name="Rechteck 4">
            <a:extLst>
              <a:ext uri="{FF2B5EF4-FFF2-40B4-BE49-F238E27FC236}">
                <a16:creationId xmlns:a16="http://schemas.microsoft.com/office/drawing/2014/main" id="{26F79696-91EA-4864-9B04-16DB3573EF5E}"/>
              </a:ext>
            </a:extLst>
          </p:cNvPr>
          <p:cNvSpPr/>
          <p:nvPr/>
        </p:nvSpPr>
        <p:spPr>
          <a:xfrm>
            <a:off x="2078306" y="4926414"/>
            <a:ext cx="1476000" cy="1466964"/>
          </a:xfrm>
          <a:prstGeom prst="rect">
            <a:avLst/>
          </a:prstGeom>
          <a:solidFill>
            <a:srgbClr val="FFFF99"/>
          </a:solidFill>
          <a:ln w="19050">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spcAft>
                <a:spcPts val="600"/>
              </a:spcAft>
            </a:pPr>
            <a:r>
              <a:rPr lang="de-DE" sz="1600" b="1" dirty="0"/>
              <a:t>(B) </a:t>
            </a:r>
          </a:p>
          <a:p>
            <a:pPr algn="ctr">
              <a:spcAft>
                <a:spcPts val="600"/>
              </a:spcAft>
            </a:pPr>
            <a:r>
              <a:rPr lang="de-DE" sz="1600" dirty="0"/>
              <a:t>Verfügbarkeit </a:t>
            </a:r>
          </a:p>
          <a:p>
            <a:pPr algn="ctr">
              <a:spcAft>
                <a:spcPts val="600"/>
              </a:spcAft>
            </a:pPr>
            <a:r>
              <a:rPr lang="de-DE" sz="1600" dirty="0"/>
              <a:t>des Baulandes sicherstellen </a:t>
            </a:r>
          </a:p>
        </p:txBody>
      </p:sp>
      <p:sp>
        <p:nvSpPr>
          <p:cNvPr id="8" name="Rechteck 7">
            <a:extLst>
              <a:ext uri="{FF2B5EF4-FFF2-40B4-BE49-F238E27FC236}">
                <a16:creationId xmlns:a16="http://schemas.microsoft.com/office/drawing/2014/main" id="{86A0ACF0-4DB0-4E4F-AAE2-69A847B41465}"/>
              </a:ext>
            </a:extLst>
          </p:cNvPr>
          <p:cNvSpPr/>
          <p:nvPr/>
        </p:nvSpPr>
        <p:spPr>
          <a:xfrm>
            <a:off x="3680427" y="4926414"/>
            <a:ext cx="1404000" cy="1466964"/>
          </a:xfrm>
          <a:prstGeom prst="rect">
            <a:avLst/>
          </a:prstGeom>
          <a:solidFill>
            <a:srgbClr val="FFFF99"/>
          </a:solidFill>
          <a:ln w="19050">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spcAft>
                <a:spcPts val="600"/>
              </a:spcAft>
            </a:pPr>
            <a:r>
              <a:rPr lang="de-DE" sz="1600" b="1" dirty="0"/>
              <a:t>(C) </a:t>
            </a:r>
          </a:p>
          <a:p>
            <a:pPr algn="ctr">
              <a:spcAft>
                <a:spcPts val="600"/>
              </a:spcAft>
            </a:pPr>
            <a:r>
              <a:rPr lang="de-DE" sz="1600" dirty="0"/>
              <a:t>Bauzone haushälterisch nutzen</a:t>
            </a:r>
          </a:p>
        </p:txBody>
      </p:sp>
      <p:sp>
        <p:nvSpPr>
          <p:cNvPr id="9" name="Rechteck 8">
            <a:extLst>
              <a:ext uri="{FF2B5EF4-FFF2-40B4-BE49-F238E27FC236}">
                <a16:creationId xmlns:a16="http://schemas.microsoft.com/office/drawing/2014/main" id="{498BD481-AE78-4135-AF71-8A8C6533C307}"/>
              </a:ext>
            </a:extLst>
          </p:cNvPr>
          <p:cNvSpPr/>
          <p:nvPr/>
        </p:nvSpPr>
        <p:spPr>
          <a:xfrm>
            <a:off x="279729" y="4926414"/>
            <a:ext cx="1658127" cy="1466964"/>
          </a:xfrm>
          <a:prstGeom prst="rect">
            <a:avLst/>
          </a:prstGeom>
          <a:solidFill>
            <a:srgbClr val="FFFF99"/>
          </a:solidFill>
          <a:ln w="19050">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spcAft>
                <a:spcPts val="600"/>
              </a:spcAft>
            </a:pPr>
            <a:r>
              <a:rPr lang="de-DE" sz="1600" b="1" dirty="0"/>
              <a:t>(A) </a:t>
            </a:r>
            <a:br>
              <a:rPr lang="de-DE" sz="1600" dirty="0"/>
            </a:br>
            <a:r>
              <a:rPr lang="de-DE" sz="1600" dirty="0"/>
              <a:t>Bauzone auf den Bedarf der nächsten 15 Jahre ausrichten</a:t>
            </a:r>
          </a:p>
        </p:txBody>
      </p:sp>
      <p:sp>
        <p:nvSpPr>
          <p:cNvPr id="10" name="Rechteck 9">
            <a:extLst>
              <a:ext uri="{FF2B5EF4-FFF2-40B4-BE49-F238E27FC236}">
                <a16:creationId xmlns:a16="http://schemas.microsoft.com/office/drawing/2014/main" id="{DA73B80B-7BDF-4F0E-9E44-DCEF432C32C4}"/>
              </a:ext>
            </a:extLst>
          </p:cNvPr>
          <p:cNvSpPr/>
          <p:nvPr/>
        </p:nvSpPr>
        <p:spPr>
          <a:xfrm>
            <a:off x="5206142" y="4926414"/>
            <a:ext cx="1767865" cy="1466964"/>
          </a:xfrm>
          <a:prstGeom prst="rect">
            <a:avLst/>
          </a:prstGeom>
          <a:solidFill>
            <a:srgbClr val="FFFF99"/>
          </a:solidFill>
          <a:ln w="19050">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spcAft>
                <a:spcPts val="600"/>
              </a:spcAft>
            </a:pPr>
            <a:r>
              <a:rPr lang="de-DE" sz="1600" b="1" dirty="0"/>
              <a:t>(D) </a:t>
            </a:r>
          </a:p>
          <a:p>
            <a:pPr algn="ctr">
              <a:spcAft>
                <a:spcPts val="600"/>
              </a:spcAft>
            </a:pPr>
            <a:r>
              <a:rPr lang="de-DE" sz="1600" dirty="0"/>
              <a:t>Baugesetz den übergeordneten Vorgaben anpassen</a:t>
            </a:r>
          </a:p>
        </p:txBody>
      </p:sp>
      <p:cxnSp>
        <p:nvCxnSpPr>
          <p:cNvPr id="15" name="Gerader Verbinder 14">
            <a:extLst>
              <a:ext uri="{FF2B5EF4-FFF2-40B4-BE49-F238E27FC236}">
                <a16:creationId xmlns:a16="http://schemas.microsoft.com/office/drawing/2014/main" id="{3BE5E3D3-E646-4A13-ABF1-006A31D0F457}"/>
              </a:ext>
            </a:extLst>
          </p:cNvPr>
          <p:cNvCxnSpPr>
            <a:cxnSpLocks/>
            <a:endCxn id="3" idx="2"/>
          </p:cNvCxnSpPr>
          <p:nvPr/>
        </p:nvCxnSpPr>
        <p:spPr>
          <a:xfrm flipV="1">
            <a:off x="4635472" y="3948458"/>
            <a:ext cx="0" cy="41175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524E3CF7-B2B5-DF1D-426C-F6B7EA08A544}"/>
              </a:ext>
            </a:extLst>
          </p:cNvPr>
          <p:cNvCxnSpPr>
            <a:cxnSpLocks/>
            <a:endCxn id="9" idx="0"/>
          </p:cNvCxnSpPr>
          <p:nvPr/>
        </p:nvCxnSpPr>
        <p:spPr>
          <a:xfrm>
            <a:off x="1108793" y="4345781"/>
            <a:ext cx="0" cy="5806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 name="Untertitel 3">
            <a:extLst>
              <a:ext uri="{FF2B5EF4-FFF2-40B4-BE49-F238E27FC236}">
                <a16:creationId xmlns:a16="http://schemas.microsoft.com/office/drawing/2014/main" id="{CE10735E-F72A-E7EA-1FEE-AB6C2114ADD9}"/>
              </a:ext>
            </a:extLst>
          </p:cNvPr>
          <p:cNvSpPr>
            <a:spLocks noGrp="1"/>
          </p:cNvSpPr>
          <p:nvPr>
            <p:ph type="subTitle" idx="1"/>
          </p:nvPr>
        </p:nvSpPr>
        <p:spPr>
          <a:xfrm>
            <a:off x="463080" y="1772816"/>
            <a:ext cx="7992888" cy="2458852"/>
          </a:xfrm>
        </p:spPr>
        <p:txBody>
          <a:bodyPr/>
          <a:lstStyle/>
          <a:p>
            <a:r>
              <a:rPr lang="de-CH" sz="3200" b="1" dirty="0">
                <a:solidFill>
                  <a:srgbClr val="295F3C"/>
                </a:solidFill>
              </a:rPr>
              <a:t>Hauptthemen der Ortsplanungsrevision</a:t>
            </a:r>
          </a:p>
          <a:p>
            <a:endParaRPr lang="de-DE" dirty="0"/>
          </a:p>
        </p:txBody>
      </p:sp>
      <p:sp>
        <p:nvSpPr>
          <p:cNvPr id="6" name="Titel 5">
            <a:extLst>
              <a:ext uri="{FF2B5EF4-FFF2-40B4-BE49-F238E27FC236}">
                <a16:creationId xmlns:a16="http://schemas.microsoft.com/office/drawing/2014/main" id="{7FF0C6D0-069E-4616-1A43-0375763FAEAE}"/>
              </a:ext>
            </a:extLst>
          </p:cNvPr>
          <p:cNvSpPr>
            <a:spLocks noGrp="1"/>
          </p:cNvSpPr>
          <p:nvPr>
            <p:ph type="ctrTitle"/>
          </p:nvPr>
        </p:nvSpPr>
        <p:spPr/>
        <p:txBody>
          <a:bodyPr/>
          <a:lstStyle/>
          <a:p>
            <a:endParaRPr lang="de-DE"/>
          </a:p>
        </p:txBody>
      </p:sp>
      <p:sp>
        <p:nvSpPr>
          <p:cNvPr id="14" name="Rechteck 13">
            <a:extLst>
              <a:ext uri="{FF2B5EF4-FFF2-40B4-BE49-F238E27FC236}">
                <a16:creationId xmlns:a16="http://schemas.microsoft.com/office/drawing/2014/main" id="{97632C49-D5BE-C638-E639-09B17E565DFA}"/>
              </a:ext>
            </a:extLst>
          </p:cNvPr>
          <p:cNvSpPr/>
          <p:nvPr/>
        </p:nvSpPr>
        <p:spPr>
          <a:xfrm>
            <a:off x="7096406" y="4926415"/>
            <a:ext cx="1767865" cy="1466964"/>
          </a:xfrm>
          <a:prstGeom prst="rect">
            <a:avLst/>
          </a:prstGeom>
          <a:solidFill>
            <a:srgbClr val="FFFF99"/>
          </a:solidFill>
          <a:ln w="19050">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spcAft>
                <a:spcPts val="600"/>
              </a:spcAft>
            </a:pPr>
            <a:r>
              <a:rPr lang="de-DE" sz="1600" b="1" dirty="0"/>
              <a:t>(E) </a:t>
            </a:r>
          </a:p>
          <a:p>
            <a:pPr algn="ctr">
              <a:spcAft>
                <a:spcPts val="600"/>
              </a:spcAft>
            </a:pPr>
            <a:r>
              <a:rPr lang="de-DE" sz="1600" dirty="0"/>
              <a:t>Abschluss Gemeindefusion (Baugesetz)</a:t>
            </a:r>
          </a:p>
        </p:txBody>
      </p:sp>
      <p:cxnSp>
        <p:nvCxnSpPr>
          <p:cNvPr id="16" name="Gerade Verbindung mit Pfeil 15">
            <a:extLst>
              <a:ext uri="{FF2B5EF4-FFF2-40B4-BE49-F238E27FC236}">
                <a16:creationId xmlns:a16="http://schemas.microsoft.com/office/drawing/2014/main" id="{42DB7E8A-8E92-9547-CD42-2AB94307B77E}"/>
              </a:ext>
            </a:extLst>
          </p:cNvPr>
          <p:cNvCxnSpPr>
            <a:cxnSpLocks/>
          </p:cNvCxnSpPr>
          <p:nvPr/>
        </p:nvCxnSpPr>
        <p:spPr>
          <a:xfrm>
            <a:off x="7974856" y="4350643"/>
            <a:ext cx="0" cy="5805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1864588E-BC36-F391-C3E5-E8C35648A6BE}"/>
              </a:ext>
            </a:extLst>
          </p:cNvPr>
          <p:cNvCxnSpPr>
            <a:cxnSpLocks/>
          </p:cNvCxnSpPr>
          <p:nvPr/>
        </p:nvCxnSpPr>
        <p:spPr>
          <a:xfrm>
            <a:off x="2818185" y="4355306"/>
            <a:ext cx="0" cy="57110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5" name="Gerader Verbinder 34">
            <a:extLst>
              <a:ext uri="{FF2B5EF4-FFF2-40B4-BE49-F238E27FC236}">
                <a16:creationId xmlns:a16="http://schemas.microsoft.com/office/drawing/2014/main" id="{CD818BF1-B8A7-83E1-3579-A1C6DC9070AB}"/>
              </a:ext>
            </a:extLst>
          </p:cNvPr>
          <p:cNvCxnSpPr>
            <a:cxnSpLocks/>
          </p:cNvCxnSpPr>
          <p:nvPr/>
        </p:nvCxnSpPr>
        <p:spPr>
          <a:xfrm>
            <a:off x="1095375" y="4350001"/>
            <a:ext cx="68961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Gerade Verbindung mit Pfeil 41">
            <a:extLst>
              <a:ext uri="{FF2B5EF4-FFF2-40B4-BE49-F238E27FC236}">
                <a16:creationId xmlns:a16="http://schemas.microsoft.com/office/drawing/2014/main" id="{9F11C300-5057-3573-F31B-12BF7AB51834}"/>
              </a:ext>
            </a:extLst>
          </p:cNvPr>
          <p:cNvCxnSpPr>
            <a:cxnSpLocks/>
          </p:cNvCxnSpPr>
          <p:nvPr/>
        </p:nvCxnSpPr>
        <p:spPr>
          <a:xfrm>
            <a:off x="4382427" y="4355306"/>
            <a:ext cx="0" cy="57110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3" name="Gerade Verbindung mit Pfeil 42">
            <a:extLst>
              <a:ext uri="{FF2B5EF4-FFF2-40B4-BE49-F238E27FC236}">
                <a16:creationId xmlns:a16="http://schemas.microsoft.com/office/drawing/2014/main" id="{709D9D36-19BD-23D0-7CF5-053B512619BB}"/>
              </a:ext>
            </a:extLst>
          </p:cNvPr>
          <p:cNvCxnSpPr>
            <a:cxnSpLocks/>
          </p:cNvCxnSpPr>
          <p:nvPr/>
        </p:nvCxnSpPr>
        <p:spPr>
          <a:xfrm>
            <a:off x="6088360" y="4355306"/>
            <a:ext cx="0" cy="57110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5724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5893A-6965-1CE2-4A37-F6054D45BD2F}"/>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9CA1B4A4-9AAA-7EB6-BCD3-E47C30E0ECEE}"/>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Inhalt</a:t>
            </a:r>
          </a:p>
          <a:p>
            <a:pPr marL="342900" indent="-342900" fontAlgn="auto">
              <a:spcAft>
                <a:spcPts val="0"/>
              </a:spcAft>
              <a:buFont typeface="Arial" panose="020B0604020202020204" pitchFamily="34" charset="0"/>
              <a:buChar char="•"/>
              <a:defRPr/>
            </a:pPr>
            <a:endParaRPr lang="de-CH" sz="1800" dirty="0">
              <a:solidFill>
                <a:schemeClr val="tx1"/>
              </a:solidFill>
            </a:endParaRPr>
          </a:p>
          <a:p>
            <a:pPr marL="342900" indent="-342900" fontAlgn="auto">
              <a:lnSpc>
                <a:spcPct val="150000"/>
              </a:lnSpc>
              <a:spcAft>
                <a:spcPts val="0"/>
              </a:spcAft>
              <a:buFont typeface="+mj-lt"/>
              <a:buAutoNum type="arabicPeriod"/>
              <a:defRPr/>
            </a:pPr>
            <a:r>
              <a:rPr lang="de-CH" sz="2000" dirty="0">
                <a:solidFill>
                  <a:schemeClr val="tx1"/>
                </a:solidFill>
                <a:cs typeface="Calibri"/>
              </a:rPr>
              <a:t>Hauptziele der Gesamtrevision der Ortsplanung </a:t>
            </a:r>
          </a:p>
          <a:p>
            <a:pPr marL="342900" indent="-342900" fontAlgn="auto">
              <a:lnSpc>
                <a:spcPct val="150000"/>
              </a:lnSpc>
              <a:spcAft>
                <a:spcPts val="0"/>
              </a:spcAft>
              <a:buFont typeface="+mj-lt"/>
              <a:buAutoNum type="arabicPeriod"/>
              <a:defRPr/>
            </a:pPr>
            <a:r>
              <a:rPr lang="de-CH" sz="2000" b="1" dirty="0">
                <a:solidFill>
                  <a:schemeClr val="tx1"/>
                </a:solidFill>
                <a:cs typeface="Calibri"/>
              </a:rPr>
              <a:t>Rückblick auf den bisherigen Verlauf</a:t>
            </a:r>
          </a:p>
          <a:p>
            <a:pPr marL="342900" indent="-342900" fontAlgn="auto">
              <a:lnSpc>
                <a:spcPct val="150000"/>
              </a:lnSpc>
              <a:spcAft>
                <a:spcPts val="0"/>
              </a:spcAft>
              <a:buFont typeface="+mj-lt"/>
              <a:buAutoNum type="arabicPeriod"/>
              <a:defRPr/>
            </a:pPr>
            <a:r>
              <a:rPr lang="de-CH" sz="2000" dirty="0">
                <a:solidFill>
                  <a:schemeClr val="tx1"/>
                </a:solidFill>
                <a:cs typeface="Calibri"/>
              </a:rPr>
              <a:t>Wichtigste Änderungen aufgrund der Mitwirkung</a:t>
            </a:r>
          </a:p>
          <a:p>
            <a:pPr marL="342900" indent="-342900" fontAlgn="auto">
              <a:lnSpc>
                <a:spcPct val="150000"/>
              </a:lnSpc>
              <a:spcAft>
                <a:spcPts val="0"/>
              </a:spcAft>
              <a:buFont typeface="+mj-lt"/>
              <a:buAutoNum type="arabicPeriod"/>
              <a:defRPr/>
            </a:pPr>
            <a:r>
              <a:rPr lang="de-CH" sz="2000" dirty="0">
                <a:solidFill>
                  <a:schemeClr val="tx1"/>
                </a:solidFill>
                <a:cs typeface="Calibri"/>
              </a:rPr>
              <a:t>Weiteres Vorgehen</a:t>
            </a:r>
          </a:p>
          <a:p>
            <a:pPr fontAlgn="auto">
              <a:spcAft>
                <a:spcPts val="0"/>
              </a:spcAft>
              <a:defRPr/>
            </a:pPr>
            <a:endParaRPr lang="de-CH" dirty="0"/>
          </a:p>
        </p:txBody>
      </p:sp>
    </p:spTree>
    <p:extLst>
      <p:ext uri="{BB962C8B-B14F-4D97-AF65-F5344CB8AC3E}">
        <p14:creationId xmlns:p14="http://schemas.microsoft.com/office/powerpoint/2010/main" val="451848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09B864-05B3-9FF4-3C7A-3A85291CBE72}"/>
              </a:ext>
            </a:extLst>
          </p:cNvPr>
          <p:cNvSpPr>
            <a:spLocks noGrp="1"/>
          </p:cNvSpPr>
          <p:nvPr>
            <p:ph type="title"/>
          </p:nvPr>
        </p:nvSpPr>
        <p:spPr/>
        <p:txBody>
          <a:bodyPr/>
          <a:lstStyle/>
          <a:p>
            <a:r>
              <a:rPr lang="de-CH" dirty="0"/>
              <a:t>Bisheriger Verlauf</a:t>
            </a:r>
          </a:p>
        </p:txBody>
      </p:sp>
      <p:pic>
        <p:nvPicPr>
          <p:cNvPr id="9" name="Grafik 8">
            <a:extLst>
              <a:ext uri="{FF2B5EF4-FFF2-40B4-BE49-F238E27FC236}">
                <a16:creationId xmlns:a16="http://schemas.microsoft.com/office/drawing/2014/main" id="{F972F38F-98A2-0D23-9970-4EF017833F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9" y="1556792"/>
            <a:ext cx="8910919" cy="2232248"/>
          </a:xfrm>
          <a:prstGeom prst="rect">
            <a:avLst/>
          </a:prstGeom>
        </p:spPr>
      </p:pic>
      <p:sp>
        <p:nvSpPr>
          <p:cNvPr id="10" name="Textfeld 9">
            <a:extLst>
              <a:ext uri="{FF2B5EF4-FFF2-40B4-BE49-F238E27FC236}">
                <a16:creationId xmlns:a16="http://schemas.microsoft.com/office/drawing/2014/main" id="{61184EE2-E6C0-B657-C39A-A40CAFE3F2A3}"/>
              </a:ext>
            </a:extLst>
          </p:cNvPr>
          <p:cNvSpPr txBox="1"/>
          <p:nvPr/>
        </p:nvSpPr>
        <p:spPr>
          <a:xfrm rot="18507268">
            <a:off x="72905" y="3517835"/>
            <a:ext cx="2664296" cy="646331"/>
          </a:xfrm>
          <a:prstGeom prst="rect">
            <a:avLst/>
          </a:prstGeom>
          <a:solidFill>
            <a:schemeClr val="bg1"/>
          </a:solidFill>
        </p:spPr>
        <p:txBody>
          <a:bodyPr wrap="square" rtlCol="0">
            <a:spAutoFit/>
          </a:bodyPr>
          <a:lstStyle/>
          <a:p>
            <a:pPr algn="r"/>
            <a:r>
              <a:rPr lang="de-CH" dirty="0"/>
              <a:t>27. Oktober 2020 Beschluss KRL</a:t>
            </a:r>
          </a:p>
        </p:txBody>
      </p:sp>
      <p:sp>
        <p:nvSpPr>
          <p:cNvPr id="11" name="Textfeld 10">
            <a:extLst>
              <a:ext uri="{FF2B5EF4-FFF2-40B4-BE49-F238E27FC236}">
                <a16:creationId xmlns:a16="http://schemas.microsoft.com/office/drawing/2014/main" id="{D26BF965-C2C2-9B5B-968E-0F679E915243}"/>
              </a:ext>
            </a:extLst>
          </p:cNvPr>
          <p:cNvSpPr txBox="1"/>
          <p:nvPr/>
        </p:nvSpPr>
        <p:spPr>
          <a:xfrm rot="18507268">
            <a:off x="864993" y="3733860"/>
            <a:ext cx="2664296" cy="646331"/>
          </a:xfrm>
          <a:prstGeom prst="rect">
            <a:avLst/>
          </a:prstGeom>
          <a:solidFill>
            <a:schemeClr val="bg1"/>
          </a:solidFill>
        </p:spPr>
        <p:txBody>
          <a:bodyPr wrap="square" rtlCol="0">
            <a:spAutoFit/>
          </a:bodyPr>
          <a:lstStyle/>
          <a:p>
            <a:pPr algn="r"/>
            <a:r>
              <a:rPr lang="de-CH" dirty="0"/>
              <a:t>7. März 2021 </a:t>
            </a:r>
            <a:br>
              <a:rPr lang="de-CH" dirty="0"/>
            </a:br>
            <a:r>
              <a:rPr lang="de-CH" dirty="0"/>
              <a:t>Wahl OPK</a:t>
            </a:r>
          </a:p>
        </p:txBody>
      </p:sp>
      <p:sp>
        <p:nvSpPr>
          <p:cNvPr id="12" name="Textfeld 11">
            <a:extLst>
              <a:ext uri="{FF2B5EF4-FFF2-40B4-BE49-F238E27FC236}">
                <a16:creationId xmlns:a16="http://schemas.microsoft.com/office/drawing/2014/main" id="{C2F7EBB2-844A-231C-4492-8A4F3E5A4838}"/>
              </a:ext>
            </a:extLst>
          </p:cNvPr>
          <p:cNvSpPr txBox="1"/>
          <p:nvPr/>
        </p:nvSpPr>
        <p:spPr>
          <a:xfrm rot="18507268">
            <a:off x="1456468" y="4137074"/>
            <a:ext cx="3694083" cy="646331"/>
          </a:xfrm>
          <a:prstGeom prst="rect">
            <a:avLst/>
          </a:prstGeom>
          <a:solidFill>
            <a:schemeClr val="bg1"/>
          </a:solidFill>
        </p:spPr>
        <p:txBody>
          <a:bodyPr wrap="square" rtlCol="0">
            <a:spAutoFit/>
          </a:bodyPr>
          <a:lstStyle/>
          <a:p>
            <a:pPr algn="r"/>
            <a:r>
              <a:rPr lang="de-CH" dirty="0"/>
              <a:t>21. Juni 2022</a:t>
            </a:r>
          </a:p>
          <a:p>
            <a:pPr algn="r"/>
            <a:r>
              <a:rPr lang="de-CH" dirty="0"/>
              <a:t>Verabschiedung OP </a:t>
            </a:r>
            <a:r>
              <a:rPr lang="de-CH" dirty="0" err="1"/>
              <a:t>zH</a:t>
            </a:r>
            <a:r>
              <a:rPr lang="de-CH" dirty="0"/>
              <a:t> Vorprüfung</a:t>
            </a:r>
          </a:p>
        </p:txBody>
      </p:sp>
      <p:sp>
        <p:nvSpPr>
          <p:cNvPr id="13" name="Textfeld 12">
            <a:extLst>
              <a:ext uri="{FF2B5EF4-FFF2-40B4-BE49-F238E27FC236}">
                <a16:creationId xmlns:a16="http://schemas.microsoft.com/office/drawing/2014/main" id="{78D62326-F965-E5A9-AC3F-6D741FA12618}"/>
              </a:ext>
            </a:extLst>
          </p:cNvPr>
          <p:cNvSpPr txBox="1"/>
          <p:nvPr/>
        </p:nvSpPr>
        <p:spPr>
          <a:xfrm rot="18507268">
            <a:off x="3126617" y="4137074"/>
            <a:ext cx="4032452" cy="646331"/>
          </a:xfrm>
          <a:prstGeom prst="rect">
            <a:avLst/>
          </a:prstGeom>
          <a:solidFill>
            <a:schemeClr val="bg1"/>
          </a:solidFill>
        </p:spPr>
        <p:txBody>
          <a:bodyPr wrap="square" rtlCol="0">
            <a:spAutoFit/>
          </a:bodyPr>
          <a:lstStyle/>
          <a:p>
            <a:pPr algn="r"/>
            <a:r>
              <a:rPr lang="de-CH" dirty="0"/>
              <a:t>15. März 2024</a:t>
            </a:r>
          </a:p>
          <a:p>
            <a:pPr algn="r"/>
            <a:r>
              <a:rPr lang="de-CH" dirty="0"/>
              <a:t>Informationsveranstaltung 1. Mitwirkung</a:t>
            </a:r>
          </a:p>
        </p:txBody>
      </p:sp>
      <p:sp>
        <p:nvSpPr>
          <p:cNvPr id="14" name="Textfeld 13">
            <a:extLst>
              <a:ext uri="{FF2B5EF4-FFF2-40B4-BE49-F238E27FC236}">
                <a16:creationId xmlns:a16="http://schemas.microsoft.com/office/drawing/2014/main" id="{7D926EEB-2893-B48E-5746-AFE235C45277}"/>
              </a:ext>
            </a:extLst>
          </p:cNvPr>
          <p:cNvSpPr txBox="1"/>
          <p:nvPr/>
        </p:nvSpPr>
        <p:spPr>
          <a:xfrm rot="18507268">
            <a:off x="3982337" y="4245183"/>
            <a:ext cx="4032452" cy="646331"/>
          </a:xfrm>
          <a:prstGeom prst="rect">
            <a:avLst/>
          </a:prstGeom>
          <a:solidFill>
            <a:schemeClr val="bg1"/>
          </a:solidFill>
        </p:spPr>
        <p:txBody>
          <a:bodyPr wrap="square" rtlCol="0">
            <a:spAutoFit/>
          </a:bodyPr>
          <a:lstStyle/>
          <a:p>
            <a:pPr algn="r"/>
            <a:r>
              <a:rPr lang="de-CH" dirty="0"/>
              <a:t>24. Oktober 2024</a:t>
            </a:r>
          </a:p>
          <a:p>
            <a:pPr algn="r"/>
            <a:r>
              <a:rPr lang="de-CH" dirty="0"/>
              <a:t>Informationsveranstaltung 2. Mitwirkung</a:t>
            </a:r>
          </a:p>
        </p:txBody>
      </p:sp>
      <p:sp>
        <p:nvSpPr>
          <p:cNvPr id="15" name="Textfeld 14">
            <a:extLst>
              <a:ext uri="{FF2B5EF4-FFF2-40B4-BE49-F238E27FC236}">
                <a16:creationId xmlns:a16="http://schemas.microsoft.com/office/drawing/2014/main" id="{E1EDEF8F-EEAA-068C-45DE-3256E8E98E2D}"/>
              </a:ext>
            </a:extLst>
          </p:cNvPr>
          <p:cNvSpPr txBox="1"/>
          <p:nvPr/>
        </p:nvSpPr>
        <p:spPr>
          <a:xfrm rot="18507268">
            <a:off x="5063402" y="4237649"/>
            <a:ext cx="4032452" cy="646331"/>
          </a:xfrm>
          <a:prstGeom prst="rect">
            <a:avLst/>
          </a:prstGeom>
          <a:solidFill>
            <a:schemeClr val="bg1"/>
          </a:solidFill>
        </p:spPr>
        <p:txBody>
          <a:bodyPr wrap="square" rtlCol="0">
            <a:spAutoFit/>
          </a:bodyPr>
          <a:lstStyle/>
          <a:p>
            <a:pPr algn="r"/>
            <a:r>
              <a:rPr lang="de-CH" dirty="0"/>
              <a:t>19. August 2026</a:t>
            </a:r>
          </a:p>
          <a:p>
            <a:pPr algn="r"/>
            <a:r>
              <a:rPr lang="de-CH" dirty="0"/>
              <a:t>Informationsveranstaltung 3. Mitwirkung</a:t>
            </a:r>
          </a:p>
        </p:txBody>
      </p:sp>
    </p:spTree>
    <p:extLst>
      <p:ext uri="{BB962C8B-B14F-4D97-AF65-F5344CB8AC3E}">
        <p14:creationId xmlns:p14="http://schemas.microsoft.com/office/powerpoint/2010/main" val="1297888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a:extLst>
              <a:ext uri="{FF2B5EF4-FFF2-40B4-BE49-F238E27FC236}">
                <a16:creationId xmlns:a16="http://schemas.microsoft.com/office/drawing/2014/main" id="{24D92CF3-9509-D0F0-532F-ADEFF61AF24F}"/>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Erste Mitwirkungsauflage</a:t>
            </a:r>
          </a:p>
          <a:p>
            <a:pPr marL="342900" indent="-342900" fontAlgn="auto">
              <a:spcAft>
                <a:spcPts val="0"/>
              </a:spcAft>
              <a:buFont typeface="Arial" panose="020B0604020202020204" pitchFamily="34" charset="0"/>
              <a:buChar char="•"/>
              <a:defRPr/>
            </a:pPr>
            <a:endParaRPr lang="de-CH" sz="1800" dirty="0">
              <a:solidFill>
                <a:schemeClr val="tx1"/>
              </a:solidFill>
            </a:endParaRP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rPr>
              <a:t>Dauerte 60 Tage vom 11. März bis 10. Mai 2024</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rPr>
              <a:t>Informationsveranstaltung in Rodels</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rPr>
              <a:t>Fraktionsweise Infoveranstaltungen in Feldis, </a:t>
            </a:r>
            <a:r>
              <a:rPr lang="de-CH" sz="2000" b="1" dirty="0" err="1">
                <a:solidFill>
                  <a:schemeClr val="tx1"/>
                </a:solidFill>
                <a:cs typeface="Calibri"/>
              </a:rPr>
              <a:t>Tomils</a:t>
            </a:r>
            <a:r>
              <a:rPr lang="de-CH" sz="2000" b="1" dirty="0">
                <a:solidFill>
                  <a:schemeClr val="tx1"/>
                </a:solidFill>
                <a:cs typeface="Calibri"/>
              </a:rPr>
              <a:t>, Paspels und Rodels</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rPr>
              <a:t>90 Sprechstunden im Zeitraum April/Mai</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rPr>
              <a:t>202 Personen haben Eingabe eingereicht</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rPr>
              <a:t>651 eingabepunkte (mit Mehrfachnennungen 1174 «Linkes»)</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rPr>
              <a:t>Antworten versandt am 9. Mai 2024</a:t>
            </a:r>
          </a:p>
          <a:p>
            <a:pPr marL="342900" indent="-342900" fontAlgn="auto">
              <a:lnSpc>
                <a:spcPct val="150000"/>
              </a:lnSpc>
              <a:spcAft>
                <a:spcPts val="0"/>
              </a:spcAft>
              <a:buFont typeface="Arial" panose="020B0604020202020204" pitchFamily="34" charset="0"/>
              <a:buChar char="•"/>
              <a:defRPr/>
            </a:pPr>
            <a:endParaRPr lang="de-CH" sz="2000" b="1" dirty="0">
              <a:solidFill>
                <a:schemeClr val="tx1"/>
              </a:solidFill>
              <a:cs typeface="Calibri"/>
            </a:endParaRPr>
          </a:p>
          <a:p>
            <a:pPr marL="342900" indent="-342900" fontAlgn="auto">
              <a:lnSpc>
                <a:spcPct val="150000"/>
              </a:lnSpc>
              <a:spcAft>
                <a:spcPts val="0"/>
              </a:spcAft>
              <a:buFont typeface="Arial" panose="020B0604020202020204" pitchFamily="34" charset="0"/>
              <a:buChar char="•"/>
              <a:defRPr/>
            </a:pPr>
            <a:endParaRPr lang="de-CH" sz="2000" dirty="0">
              <a:solidFill>
                <a:schemeClr val="bg1">
                  <a:lumMod val="50000"/>
                </a:schemeClr>
              </a:solidFill>
              <a:cs typeface="Calibri"/>
            </a:endParaRPr>
          </a:p>
          <a:p>
            <a:pPr marL="342900" indent="-342900" fontAlgn="auto">
              <a:lnSpc>
                <a:spcPct val="150000"/>
              </a:lnSpc>
              <a:spcAft>
                <a:spcPts val="0"/>
              </a:spcAft>
              <a:buFont typeface="Arial" panose="020B0604020202020204" pitchFamily="34" charset="0"/>
              <a:buChar char="•"/>
              <a:defRPr/>
            </a:pPr>
            <a:endParaRPr lang="de-CH" sz="2000" dirty="0">
              <a:solidFill>
                <a:schemeClr val="bg1">
                  <a:lumMod val="50000"/>
                </a:schemeClr>
              </a:solidFill>
              <a:cs typeface="Calibri"/>
            </a:endParaRPr>
          </a:p>
          <a:p>
            <a:pPr fontAlgn="auto">
              <a:spcAft>
                <a:spcPts val="0"/>
              </a:spcAft>
              <a:defRPr/>
            </a:pPr>
            <a:endParaRPr lang="de-CH" dirty="0"/>
          </a:p>
        </p:txBody>
      </p:sp>
      <p:pic>
        <p:nvPicPr>
          <p:cNvPr id="2" name="Grafik 1">
            <a:extLst>
              <a:ext uri="{FF2B5EF4-FFF2-40B4-BE49-F238E27FC236}">
                <a16:creationId xmlns:a16="http://schemas.microsoft.com/office/drawing/2014/main" id="{0FC3CFA7-21C8-79BF-7D10-22F9762D1CE1}"/>
              </a:ext>
            </a:extLst>
          </p:cNvPr>
          <p:cNvPicPr>
            <a:picLocks noChangeAspect="1"/>
          </p:cNvPicPr>
          <p:nvPr/>
        </p:nvPicPr>
        <p:blipFill>
          <a:blip r:embed="rId3"/>
          <a:stretch>
            <a:fillRect/>
          </a:stretch>
        </p:blipFill>
        <p:spPr>
          <a:xfrm>
            <a:off x="5580112" y="0"/>
            <a:ext cx="3454152" cy="251090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F01E7-F8FE-266B-E822-C7DBE95EFB4C}"/>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E9A043F1-3B8C-6652-B75C-F3996DB78974}"/>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Zweite Mitwirkungsauflage</a:t>
            </a:r>
          </a:p>
          <a:p>
            <a:pPr marL="342900" indent="-342900" fontAlgn="auto">
              <a:spcAft>
                <a:spcPts val="0"/>
              </a:spcAft>
              <a:buFont typeface="Arial" panose="020B0604020202020204" pitchFamily="34" charset="0"/>
              <a:buChar char="•"/>
              <a:defRPr/>
            </a:pPr>
            <a:endParaRPr lang="de-CH" sz="1800" dirty="0">
              <a:solidFill>
                <a:schemeClr val="tx1"/>
              </a:solidFill>
            </a:endParaRP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rPr>
              <a:t>Dauer 60 Tage vom 31. Oktober bis 30. Dezember 2024</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rPr>
              <a:t>Informationsveranstaltung in Rodels</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rPr>
              <a:t>Fragen per E-Mail oder Telefon</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rPr>
              <a:t>182 Eingaben</a:t>
            </a:r>
          </a:p>
          <a:p>
            <a:pPr marL="342900" indent="-342900" fontAlgn="auto">
              <a:lnSpc>
                <a:spcPct val="150000"/>
              </a:lnSpc>
              <a:spcAft>
                <a:spcPts val="0"/>
              </a:spcAft>
              <a:buFont typeface="Arial" panose="020B0604020202020204" pitchFamily="34" charset="0"/>
              <a:buChar char="•"/>
              <a:defRPr/>
            </a:pPr>
            <a:r>
              <a:rPr lang="de-CH" sz="2000" b="1" dirty="0">
                <a:solidFill>
                  <a:schemeClr val="tx1"/>
                </a:solidFill>
                <a:cs typeface="Calibri"/>
              </a:rPr>
              <a:t>Beantwortung Eingaben am 24. Juli 2026</a:t>
            </a:r>
          </a:p>
          <a:p>
            <a:pPr marL="342900" indent="-342900" fontAlgn="auto">
              <a:lnSpc>
                <a:spcPct val="150000"/>
              </a:lnSpc>
              <a:spcAft>
                <a:spcPts val="0"/>
              </a:spcAft>
              <a:buFont typeface="Arial" panose="020B0604020202020204" pitchFamily="34" charset="0"/>
              <a:buChar char="•"/>
              <a:defRPr/>
            </a:pPr>
            <a:endParaRPr lang="de-CH" sz="2000" b="1" dirty="0">
              <a:solidFill>
                <a:schemeClr val="tx1"/>
              </a:solidFill>
              <a:cs typeface="Calibri"/>
            </a:endParaRPr>
          </a:p>
          <a:p>
            <a:pPr marL="342900" indent="-342900" fontAlgn="auto">
              <a:lnSpc>
                <a:spcPct val="150000"/>
              </a:lnSpc>
              <a:spcAft>
                <a:spcPts val="0"/>
              </a:spcAft>
              <a:buFont typeface="Arial" panose="020B0604020202020204" pitchFamily="34" charset="0"/>
              <a:buChar char="•"/>
              <a:defRPr/>
            </a:pPr>
            <a:endParaRPr lang="de-CH" sz="2000" dirty="0">
              <a:solidFill>
                <a:schemeClr val="bg1">
                  <a:lumMod val="50000"/>
                </a:schemeClr>
              </a:solidFill>
              <a:cs typeface="Calibri"/>
            </a:endParaRPr>
          </a:p>
          <a:p>
            <a:pPr marL="342900" indent="-342900" fontAlgn="auto">
              <a:lnSpc>
                <a:spcPct val="150000"/>
              </a:lnSpc>
              <a:spcAft>
                <a:spcPts val="0"/>
              </a:spcAft>
              <a:buFont typeface="Arial" panose="020B0604020202020204" pitchFamily="34" charset="0"/>
              <a:buChar char="•"/>
              <a:defRPr/>
            </a:pPr>
            <a:endParaRPr lang="de-CH" sz="2000" dirty="0">
              <a:solidFill>
                <a:schemeClr val="bg1">
                  <a:lumMod val="50000"/>
                </a:schemeClr>
              </a:solidFill>
              <a:cs typeface="Calibri"/>
            </a:endParaRPr>
          </a:p>
          <a:p>
            <a:pPr fontAlgn="auto">
              <a:spcAft>
                <a:spcPts val="0"/>
              </a:spcAft>
              <a:defRPr/>
            </a:pPr>
            <a:endParaRPr lang="de-CH" dirty="0"/>
          </a:p>
        </p:txBody>
      </p:sp>
      <p:pic>
        <p:nvPicPr>
          <p:cNvPr id="7" name="Grafik 6">
            <a:extLst>
              <a:ext uri="{FF2B5EF4-FFF2-40B4-BE49-F238E27FC236}">
                <a16:creationId xmlns:a16="http://schemas.microsoft.com/office/drawing/2014/main" id="{C397A042-DFE8-3E47-7001-0949D336C24A}"/>
              </a:ext>
            </a:extLst>
          </p:cNvPr>
          <p:cNvPicPr>
            <a:picLocks noChangeAspect="1"/>
          </p:cNvPicPr>
          <p:nvPr/>
        </p:nvPicPr>
        <p:blipFill>
          <a:blip r:embed="rId3"/>
          <a:stretch>
            <a:fillRect/>
          </a:stretch>
        </p:blipFill>
        <p:spPr>
          <a:xfrm>
            <a:off x="5580112" y="3929280"/>
            <a:ext cx="3460754" cy="2928720"/>
          </a:xfrm>
          <a:prstGeom prst="rect">
            <a:avLst/>
          </a:prstGeom>
        </p:spPr>
      </p:pic>
    </p:spTree>
    <p:extLst>
      <p:ext uri="{BB962C8B-B14F-4D97-AF65-F5344CB8AC3E}">
        <p14:creationId xmlns:p14="http://schemas.microsoft.com/office/powerpoint/2010/main" val="2456142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BFC3B-F210-F4E4-245E-4AF3895FF7AB}"/>
            </a:ext>
          </a:extLst>
        </p:cNvPr>
        <p:cNvGrpSpPr/>
        <p:nvPr/>
      </p:nvGrpSpPr>
      <p:grpSpPr>
        <a:xfrm>
          <a:off x="0" y="0"/>
          <a:ext cx="0" cy="0"/>
          <a:chOff x="0" y="0"/>
          <a:chExt cx="0" cy="0"/>
        </a:xfrm>
      </p:grpSpPr>
      <p:sp>
        <p:nvSpPr>
          <p:cNvPr id="5" name="Untertitel 4">
            <a:extLst>
              <a:ext uri="{FF2B5EF4-FFF2-40B4-BE49-F238E27FC236}">
                <a16:creationId xmlns:a16="http://schemas.microsoft.com/office/drawing/2014/main" id="{6B3DEB40-5FA5-C183-022A-DD5B32264D91}"/>
              </a:ext>
            </a:extLst>
          </p:cNvPr>
          <p:cNvSpPr>
            <a:spLocks noGrp="1" noChangeAspect="1"/>
          </p:cNvSpPr>
          <p:nvPr>
            <p:ph type="subTitle" idx="1"/>
          </p:nvPr>
        </p:nvSpPr>
        <p:spPr>
          <a:xfrm>
            <a:off x="503238" y="1655763"/>
            <a:ext cx="7993062" cy="4941887"/>
          </a:xfrm>
        </p:spPr>
        <p:txBody>
          <a:bodyPr rtlCol="0">
            <a:noAutofit/>
          </a:bodyPr>
          <a:lstStyle/>
          <a:p>
            <a:pPr fontAlgn="auto">
              <a:spcAft>
                <a:spcPts val="0"/>
              </a:spcAft>
              <a:defRPr/>
            </a:pPr>
            <a:r>
              <a:rPr lang="de-CH" sz="2400" b="1" dirty="0">
                <a:solidFill>
                  <a:srgbClr val="295F3C"/>
                </a:solidFill>
              </a:rPr>
              <a:t>Inhalt</a:t>
            </a:r>
          </a:p>
          <a:p>
            <a:pPr marL="342900" indent="-342900" fontAlgn="auto">
              <a:spcAft>
                <a:spcPts val="0"/>
              </a:spcAft>
              <a:buFont typeface="Arial" panose="020B0604020202020204" pitchFamily="34" charset="0"/>
              <a:buChar char="•"/>
              <a:defRPr/>
            </a:pPr>
            <a:endParaRPr lang="de-CH" sz="1800" dirty="0">
              <a:solidFill>
                <a:schemeClr val="tx1"/>
              </a:solidFill>
            </a:endParaRPr>
          </a:p>
          <a:p>
            <a:pPr marL="342900" indent="-342900" fontAlgn="auto">
              <a:lnSpc>
                <a:spcPct val="150000"/>
              </a:lnSpc>
              <a:spcAft>
                <a:spcPts val="0"/>
              </a:spcAft>
              <a:buFont typeface="+mj-lt"/>
              <a:buAutoNum type="arabicPeriod"/>
              <a:defRPr/>
            </a:pPr>
            <a:r>
              <a:rPr lang="de-CH" sz="2000" dirty="0">
                <a:solidFill>
                  <a:schemeClr val="tx1"/>
                </a:solidFill>
                <a:cs typeface="Calibri"/>
              </a:rPr>
              <a:t>Hauptziele der Gesamtrevision der Ortsplanung </a:t>
            </a:r>
          </a:p>
          <a:p>
            <a:pPr marL="342900" indent="-342900" fontAlgn="auto">
              <a:lnSpc>
                <a:spcPct val="150000"/>
              </a:lnSpc>
              <a:spcAft>
                <a:spcPts val="0"/>
              </a:spcAft>
              <a:buFont typeface="+mj-lt"/>
              <a:buAutoNum type="arabicPeriod"/>
              <a:defRPr/>
            </a:pPr>
            <a:r>
              <a:rPr lang="de-CH" sz="2000" dirty="0">
                <a:solidFill>
                  <a:schemeClr val="tx1"/>
                </a:solidFill>
                <a:cs typeface="Calibri"/>
              </a:rPr>
              <a:t>Rückblick auf die Mitwirkungsauflage</a:t>
            </a:r>
          </a:p>
          <a:p>
            <a:pPr marL="342900" indent="-342900" fontAlgn="auto">
              <a:lnSpc>
                <a:spcPct val="150000"/>
              </a:lnSpc>
              <a:spcAft>
                <a:spcPts val="0"/>
              </a:spcAft>
              <a:buFont typeface="+mj-lt"/>
              <a:buAutoNum type="arabicPeriod"/>
              <a:defRPr/>
            </a:pPr>
            <a:r>
              <a:rPr lang="de-CH" sz="2000" b="1" dirty="0">
                <a:solidFill>
                  <a:schemeClr val="tx1"/>
                </a:solidFill>
                <a:cs typeface="Calibri"/>
              </a:rPr>
              <a:t>Wichtigste Änderungen aufgrund der zweiten Mitwirkung</a:t>
            </a:r>
          </a:p>
          <a:p>
            <a:pPr marL="342900" indent="-342900" fontAlgn="auto">
              <a:lnSpc>
                <a:spcPct val="150000"/>
              </a:lnSpc>
              <a:spcAft>
                <a:spcPts val="0"/>
              </a:spcAft>
              <a:buFont typeface="+mj-lt"/>
              <a:buAutoNum type="arabicPeriod"/>
              <a:defRPr/>
            </a:pPr>
            <a:r>
              <a:rPr lang="de-CH" sz="2000" dirty="0">
                <a:solidFill>
                  <a:schemeClr val="tx1"/>
                </a:solidFill>
                <a:cs typeface="Calibri"/>
              </a:rPr>
              <a:t>Weiteres Vorgehen</a:t>
            </a:r>
          </a:p>
          <a:p>
            <a:pPr fontAlgn="auto">
              <a:spcAft>
                <a:spcPts val="0"/>
              </a:spcAft>
              <a:defRPr/>
            </a:pPr>
            <a:endParaRPr lang="de-CH" dirty="0"/>
          </a:p>
        </p:txBody>
      </p:sp>
    </p:spTree>
    <p:extLst>
      <p:ext uri="{BB962C8B-B14F-4D97-AF65-F5344CB8AC3E}">
        <p14:creationId xmlns:p14="http://schemas.microsoft.com/office/powerpoint/2010/main" val="3266520477"/>
      </p:ext>
    </p:extLst>
  </p:cSld>
  <p:clrMapOvr>
    <a:masterClrMapping/>
  </p:clrMapOvr>
</p:sld>
</file>

<file path=ppt/theme/theme1.xml><?xml version="1.0" encoding="utf-8"?>
<a:theme xmlns:a="http://schemas.openxmlformats.org/drawingml/2006/main" name="Larissa">
  <a:themeElements>
    <a:clrScheme name="Gemeinde Domleschg">
      <a:dk1>
        <a:sysClr val="windowText" lastClr="000000"/>
      </a:dk1>
      <a:lt1>
        <a:sysClr val="window" lastClr="FFFFFF"/>
      </a:lt1>
      <a:dk2>
        <a:srgbClr val="D8D8D8"/>
      </a:dk2>
      <a:lt2>
        <a:srgbClr val="BFBFBF"/>
      </a:lt2>
      <a:accent1>
        <a:srgbClr val="295F3C"/>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enutzerdefiniert 1">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Gemeinde Domleschg">
      <a:dk1>
        <a:sysClr val="windowText" lastClr="000000"/>
      </a:dk1>
      <a:lt1>
        <a:sysClr val="window" lastClr="FFFFFF"/>
      </a:lt1>
      <a:dk2>
        <a:srgbClr val="D8D8D8"/>
      </a:dk2>
      <a:lt2>
        <a:srgbClr val="BFBFBF"/>
      </a:lt2>
      <a:accent1>
        <a:srgbClr val="295F3C"/>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enutzerdefiniert 1">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b2e14a-f042-4f33-862e-3d1f419dbbc6" xsi:nil="true"/>
    <lcf76f155ced4ddcb4097134ff3c332f xmlns="55d78f4a-fd02-4030-a78a-6340206b708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60668833728E14FAE761259890FFA34" ma:contentTypeVersion="12" ma:contentTypeDescription="Ein neues Dokument erstellen." ma:contentTypeScope="" ma:versionID="72092242d9e9612824a8889ad57fa208">
  <xsd:schema xmlns:xsd="http://www.w3.org/2001/XMLSchema" xmlns:xs="http://www.w3.org/2001/XMLSchema" xmlns:p="http://schemas.microsoft.com/office/2006/metadata/properties" xmlns:ns2="55d78f4a-fd02-4030-a78a-6340206b708b" xmlns:ns3="fdb2e14a-f042-4f33-862e-3d1f419dbbc6" targetNamespace="http://schemas.microsoft.com/office/2006/metadata/properties" ma:root="true" ma:fieldsID="6701fac338f4a4fdd4995ce9a66d4e4b" ns2:_="" ns3:_="">
    <xsd:import namespace="55d78f4a-fd02-4030-a78a-6340206b708b"/>
    <xsd:import namespace="fdb2e14a-f042-4f33-862e-3d1f419dbbc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d78f4a-fd02-4030-a78a-6340206b70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Bildmarkierungen" ma:readOnly="false" ma:fieldId="{5cf76f15-5ced-4ddc-b409-7134ff3c332f}" ma:taxonomyMulti="true" ma:sspId="30f85ba1-cde6-4f58-9146-3b367710f21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b2e14a-f042-4f33-862e-3d1f419dbbc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dda67a7-d038-4cfd-9e89-2b6ce81dcd3e}" ma:internalName="TaxCatchAll" ma:showField="CatchAllData" ma:web="fdb2e14a-f042-4f33-862e-3d1f419dbb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442A0B-7A67-4315-8A14-52425539D7FF}">
  <ds:schemaRefs>
    <ds:schemaRef ds:uri="http://schemas.microsoft.com/office/2006/metadata/properties"/>
    <ds:schemaRef ds:uri="http://schemas.microsoft.com/office/infopath/2007/PartnerControls"/>
    <ds:schemaRef ds:uri="fdb2e14a-f042-4f33-862e-3d1f419dbbc6"/>
    <ds:schemaRef ds:uri="55d78f4a-fd02-4030-a78a-6340206b708b"/>
  </ds:schemaRefs>
</ds:datastoreItem>
</file>

<file path=customXml/itemProps2.xml><?xml version="1.0" encoding="utf-8"?>
<ds:datastoreItem xmlns:ds="http://schemas.openxmlformats.org/officeDocument/2006/customXml" ds:itemID="{F43EED50-A99E-4CF1-9D40-2B8143546CB9}">
  <ds:schemaRefs>
    <ds:schemaRef ds:uri="http://schemas.microsoft.com/sharepoint/v3/contenttype/forms"/>
  </ds:schemaRefs>
</ds:datastoreItem>
</file>

<file path=customXml/itemProps3.xml><?xml version="1.0" encoding="utf-8"?>
<ds:datastoreItem xmlns:ds="http://schemas.openxmlformats.org/officeDocument/2006/customXml" ds:itemID="{1896396E-C1BA-4BC4-BEB0-28B15B54DD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d78f4a-fd02-4030-a78a-6340206b708b"/>
    <ds:schemaRef ds:uri="fdb2e14a-f042-4f33-862e-3d1f419dbb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1676</Words>
  <Application>Microsoft Macintosh PowerPoint</Application>
  <PresentationFormat>Bildschirmpräsentation (4:3)</PresentationFormat>
  <Paragraphs>286</Paragraphs>
  <Slides>37</Slides>
  <Notes>35</Notes>
  <HiddenSlides>1</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37</vt:i4>
      </vt:variant>
    </vt:vector>
  </HeadingPairs>
  <TitlesOfParts>
    <vt:vector size="43" baseType="lpstr">
      <vt:lpstr>Arial</vt:lpstr>
      <vt:lpstr>Calibri</vt:lpstr>
      <vt:lpstr>Corporate S</vt:lpstr>
      <vt:lpstr>Corporate S Demi</vt:lpstr>
      <vt:lpstr>Wingdings</vt:lpstr>
      <vt:lpstr>Larissa</vt:lpstr>
      <vt:lpstr>Ortsplanung Gemeinde Domleschg</vt:lpstr>
      <vt:lpstr>PowerPoint-Präsentation</vt:lpstr>
      <vt:lpstr>PowerPoint-Präsentation</vt:lpstr>
      <vt:lpstr>PowerPoint-Präsentation</vt:lpstr>
      <vt:lpstr>PowerPoint-Präsentation</vt:lpstr>
      <vt:lpstr>Bisheriger Verlauf</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Esther Casanova</dc:creator>
  <cp:keywords/>
  <dc:description/>
  <cp:lastModifiedBy>Esther Casanova</cp:lastModifiedBy>
  <cp:revision>997</cp:revision>
  <cp:lastPrinted>2026-08-19T14:45:32Z</cp:lastPrinted>
  <dcterms:created xsi:type="dcterms:W3CDTF">2015-04-23T13:31:59Z</dcterms:created>
  <dcterms:modified xsi:type="dcterms:W3CDTF">2026-08-19T14:47:00Z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0x010100160668833728E14FAE761259890FFA34</vt:lpwstr>
  </property>
</Properties>
</file>